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584" r:id="rId2"/>
    <p:sldId id="636" r:id="rId3"/>
    <p:sldId id="720" r:id="rId4"/>
    <p:sldId id="637" r:id="rId5"/>
    <p:sldId id="665" r:id="rId6"/>
    <p:sldId id="721" r:id="rId7"/>
    <p:sldId id="713" r:id="rId8"/>
    <p:sldId id="638" r:id="rId9"/>
    <p:sldId id="700" r:id="rId10"/>
    <p:sldId id="639" r:id="rId11"/>
    <p:sldId id="714" r:id="rId12"/>
    <p:sldId id="715" r:id="rId13"/>
    <p:sldId id="697" r:id="rId14"/>
    <p:sldId id="620" r:id="rId15"/>
    <p:sldId id="640" r:id="rId16"/>
    <p:sldId id="642" r:id="rId17"/>
    <p:sldId id="733" r:id="rId18"/>
    <p:sldId id="643" r:id="rId19"/>
    <p:sldId id="716" r:id="rId20"/>
    <p:sldId id="717" r:id="rId21"/>
    <p:sldId id="644" r:id="rId22"/>
    <p:sldId id="718" r:id="rId23"/>
    <p:sldId id="645" r:id="rId24"/>
    <p:sldId id="648" r:id="rId25"/>
    <p:sldId id="649" r:id="rId26"/>
    <p:sldId id="701" r:id="rId27"/>
    <p:sldId id="702" r:id="rId28"/>
    <p:sldId id="722" r:id="rId29"/>
    <p:sldId id="703" r:id="rId30"/>
    <p:sldId id="704" r:id="rId31"/>
    <p:sldId id="707" r:id="rId32"/>
    <p:sldId id="708" r:id="rId33"/>
    <p:sldId id="723" r:id="rId34"/>
    <p:sldId id="724" r:id="rId35"/>
    <p:sldId id="725" r:id="rId36"/>
    <p:sldId id="726" r:id="rId37"/>
    <p:sldId id="727" r:id="rId38"/>
    <p:sldId id="728" r:id="rId39"/>
    <p:sldId id="641" r:id="rId40"/>
    <p:sldId id="669" r:id="rId41"/>
    <p:sldId id="670" r:id="rId42"/>
    <p:sldId id="729" r:id="rId43"/>
    <p:sldId id="730" r:id="rId44"/>
    <p:sldId id="731" r:id="rId45"/>
    <p:sldId id="732" r:id="rId46"/>
    <p:sldId id="666" r:id="rId47"/>
    <p:sldId id="654" r:id="rId48"/>
    <p:sldId id="655" r:id="rId49"/>
    <p:sldId id="646" r:id="rId50"/>
    <p:sldId id="647" r:id="rId51"/>
    <p:sldId id="719" r:id="rId52"/>
    <p:sldId id="656" r:id="rId53"/>
    <p:sldId id="657" r:id="rId54"/>
    <p:sldId id="658" r:id="rId55"/>
    <p:sldId id="659" r:id="rId56"/>
    <p:sldId id="660" r:id="rId57"/>
    <p:sldId id="661" r:id="rId58"/>
    <p:sldId id="662" r:id="rId59"/>
    <p:sldId id="663" r:id="rId60"/>
    <p:sldId id="664" r:id="rId61"/>
  </p:sldIdLst>
  <p:sldSz cx="9144000" cy="6858000" type="screen4x3"/>
  <p:notesSz cx="9874250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호수영" initials="호" lastIdx="1" clrIdx="0">
    <p:extLst>
      <p:ext uri="{19B8F6BF-5375-455C-9EA6-DF929625EA0E}">
        <p15:presenceInfo xmlns:p15="http://schemas.microsoft.com/office/powerpoint/2012/main" userId="호수영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C6DC"/>
    <a:srgbClr val="DF7221"/>
    <a:srgbClr val="65B1AF"/>
    <a:srgbClr val="D03322"/>
    <a:srgbClr val="F0A9A2"/>
    <a:srgbClr val="AC0000"/>
    <a:srgbClr val="B8CE48"/>
    <a:srgbClr val="5F661C"/>
    <a:srgbClr val="7E8725"/>
    <a:srgbClr val="BBC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90515" autoAdjust="0"/>
  </p:normalViewPr>
  <p:slideViewPr>
    <p:cSldViewPr>
      <p:cViewPr varScale="1">
        <p:scale>
          <a:sx n="74" d="100"/>
          <a:sy n="74" d="100"/>
        </p:scale>
        <p:origin x="1742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3126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FA781-B5F9-46EA-8552-7C19F195076C}" type="datetimeFigureOut">
              <a:rPr lang="ko-KR" altLang="en-US" smtClean="0"/>
              <a:pPr/>
              <a:t>2019-12-23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6456611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3126" y="6456611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DC608-1131-4631-AC53-72B26F8EB1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786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3126" y="0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4727E-C7B8-465B-8FEB-6F89B18D2872}" type="datetimeFigureOut">
              <a:rPr lang="ko-KR" altLang="en-US" smtClean="0"/>
              <a:pPr/>
              <a:t>2019-12-23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6" y="3228896"/>
            <a:ext cx="7899400" cy="30589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56611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3126" y="6456611"/>
            <a:ext cx="427884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4699D-8C7B-4242-8C62-E453E38D0B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168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kauserver.iptime.org:21030/today_weather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kauserver.iptime.org:21030/today_weather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kauserver.iptime.org:21030/today_weather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kauserver.iptime.org:21030/today_weather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kauserver.iptime.org:21030/today_weather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kauserver.iptime.org:21030/today_weather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kauserver.iptime.org:21030/today_weather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118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633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04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456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67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49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723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821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452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201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747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198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394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49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8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506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775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36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297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3786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4730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820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2703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6625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92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772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6644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3220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176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4703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618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643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http://kauserver.iptime.org:21030/today_weather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301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011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http://kauserver.iptime.org:21030/today_weather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1673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http://kauserver.iptime.org:21030/today_weather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4528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http://kauserver.iptime.org:21030/today_weather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3943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3"/>
              </a:rPr>
              <a:t>http://kauserver.iptime.org:21030/today_weather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88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http://kauserver.iptime.org:21030/today_weather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002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http://kauserver.iptime.org:21030/today_weather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7250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760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0717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0027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097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951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0620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092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352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1667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6060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3795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7526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6377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6610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938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131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76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401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</a:t>
            </a:r>
            <a:r>
              <a:rPr lang="en-US" altLang="ko-KR" dirty="0"/>
              <a:t>,</a:t>
            </a:r>
            <a:r>
              <a:rPr lang="ko-KR" altLang="en-US" dirty="0"/>
              <a:t>다음주가 </a:t>
            </a:r>
            <a:r>
              <a:rPr lang="ko-KR" altLang="en-US" dirty="0" err="1"/>
              <a:t>추가되야함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이번주에 대한 발표를 하면서 계획수립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4699D-8C7B-4242-8C62-E453E38D0BA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638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23746DCC-DEAB-46B9-90BA-63BFAF7D336A}" type="datetime1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3F6A5B76-BF21-4D27-8002-507568C3E27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FB0F-8397-4F61-949A-CE4BB11220B8}" type="datetime1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05EF8-7ACF-4D37-B034-F503C931CB42}" type="datetime1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FA5B-82A8-4090-9B0D-2C31DD7B3518}" type="datetime1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DCBC7052-A5E1-4470-81CA-AF910DF37601}" type="datetime1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3F6A5B76-BF21-4D27-8002-507568C3E27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C18E8-6019-4695-8EC2-574FB8EEB2A0}" type="datetime1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1F4-1A75-4336-9B48-A33028DD9872}" type="datetime1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1F06-0339-4E87-9EFE-5F86C7652153}" type="datetime1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E135-0CA6-4AC8-A92E-6AEA7A94DB6A}" type="datetime1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73871-B6E6-46EE-97ED-4F2597FBEE1F}" type="datetime1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13F7-112F-4A67-A37E-079D8D1E836D}" type="datetime1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3B8DA92-7F6E-484A-BB08-AAFAA47C4D25}" type="datetime1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F6A5B76-BF21-4D27-8002-507568C3E27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49398" y="3785235"/>
            <a:ext cx="6858000" cy="990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ko-KR" altLang="en-US" dirty="0" err="1"/>
              <a:t>스마트팜</a:t>
            </a:r>
            <a:r>
              <a:rPr lang="ko-KR" altLang="en-US" dirty="0"/>
              <a:t> 시스템에</a:t>
            </a:r>
            <a:br>
              <a:rPr lang="en-US" altLang="ko-KR" dirty="0"/>
            </a:br>
            <a:r>
              <a:rPr lang="en-US" altLang="ko-KR" dirty="0"/>
              <a:t>AI</a:t>
            </a:r>
            <a:r>
              <a:rPr lang="ko-KR" altLang="en-US" dirty="0"/>
              <a:t> 자동관수제어를 적용하기위한 연구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지도교수 </a:t>
            </a:r>
            <a:r>
              <a:rPr lang="en-US" altLang="ko-KR" dirty="0"/>
              <a:t>: </a:t>
            </a:r>
            <a:r>
              <a:rPr lang="ko-KR" altLang="en-US" dirty="0"/>
              <a:t>권용진 교수님</a:t>
            </a:r>
            <a:endParaRPr lang="en-US" altLang="ko-KR" dirty="0"/>
          </a:p>
          <a:p>
            <a:r>
              <a:rPr lang="en-US" altLang="ko-KR" dirty="0"/>
              <a:t>2012122324</a:t>
            </a:r>
            <a:r>
              <a:rPr lang="ko-KR" altLang="en-US" dirty="0"/>
              <a:t> 호수영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680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연구진행사항</a:t>
            </a:r>
            <a:r>
              <a:rPr lang="en-US" altLang="ko-KR" dirty="0">
                <a:latin typeface="+mn-ea"/>
              </a:rPr>
              <a:t>(5/17) – </a:t>
            </a:r>
            <a:r>
              <a:rPr lang="ko-KR" altLang="en-US" dirty="0" err="1">
                <a:latin typeface="+mn-ea"/>
              </a:rPr>
              <a:t>스마트팜의</a:t>
            </a:r>
            <a:r>
              <a:rPr lang="ko-KR" altLang="en-US" dirty="0">
                <a:latin typeface="+mn-ea"/>
              </a:rPr>
              <a:t> 센서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ko-KR" altLang="en-US" dirty="0">
                <a:latin typeface="+mj-ea"/>
                <a:ea typeface="+mj-ea"/>
              </a:rPr>
              <a:t>센서의 제원 및 특징</a:t>
            </a:r>
            <a:r>
              <a:rPr kumimoji="1" lang="en-US" altLang="ko-KR" dirty="0">
                <a:latin typeface="+mj-ea"/>
                <a:ea typeface="+mj-ea"/>
              </a:rPr>
              <a:t>(1)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8256B2F-9A52-4D96-A6CD-88DBC7F6A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872127"/>
              </p:ext>
            </p:extLst>
          </p:nvPr>
        </p:nvGraphicFramePr>
        <p:xfrm>
          <a:off x="555427" y="1784786"/>
          <a:ext cx="8147250" cy="394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93">
                  <a:extLst>
                    <a:ext uri="{9D8B030D-6E8A-4147-A177-3AD203B41FA5}">
                      <a16:colId xmlns:a16="http://schemas.microsoft.com/office/drawing/2014/main" val="1855368947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76627523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518641998"/>
                    </a:ext>
                  </a:extLst>
                </a:gridCol>
                <a:gridCol w="4202685">
                  <a:extLst>
                    <a:ext uri="{9D8B030D-6E8A-4147-A177-3AD203B41FA5}">
                      <a16:colId xmlns:a16="http://schemas.microsoft.com/office/drawing/2014/main" val="1388491596"/>
                    </a:ext>
                  </a:extLst>
                </a:gridCol>
              </a:tblGrid>
              <a:tr h="724760"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아두이노와의</a:t>
                      </a:r>
                      <a:r>
                        <a:rPr lang="ko-KR" altLang="en-US" sz="1200" b="1" dirty="0"/>
                        <a:t>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연결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측정범위 및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정격전압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67919"/>
                  </a:ext>
                </a:extLst>
              </a:tr>
              <a:tr h="11870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온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 err="1"/>
                        <a:t>습도센서모듈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(CNDI)</a:t>
                      </a:r>
                      <a:r>
                        <a:rPr lang="ko-KR" altLang="en-US" sz="1200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Analog Pin x2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sym typeface="Wingdings" panose="05000000000000000000" pitchFamily="2" charset="2"/>
                        </a:rPr>
                        <a:t>온도</a:t>
                      </a:r>
                      <a:r>
                        <a:rPr lang="en-US" altLang="ko-KR" sz="1200" b="1" dirty="0">
                          <a:latin typeface="+mn-ea"/>
                          <a:sym typeface="Wingdings" panose="05000000000000000000" pitchFamily="2" charset="2"/>
                        </a:rPr>
                        <a:t>:-55ºC ~ +150ºC</a:t>
                      </a:r>
                    </a:p>
                    <a:p>
                      <a:pPr latinLnBrk="1"/>
                      <a:r>
                        <a:rPr lang="ko-KR" altLang="en-US" sz="1200" b="1" dirty="0">
                          <a:latin typeface="+mn-ea"/>
                          <a:sym typeface="Wingdings" panose="05000000000000000000" pitchFamily="2" charset="2"/>
                        </a:rPr>
                        <a:t>습도</a:t>
                      </a:r>
                      <a:r>
                        <a:rPr lang="en-US" altLang="ko-KR" sz="1200" b="1" dirty="0">
                          <a:latin typeface="+mn-ea"/>
                          <a:sym typeface="Wingdings" panose="05000000000000000000" pitchFamily="2" charset="2"/>
                        </a:rPr>
                        <a:t>: 0~100%</a:t>
                      </a:r>
                    </a:p>
                    <a:p>
                      <a:pPr latinLnBrk="1"/>
                      <a:r>
                        <a:rPr lang="ko-KR" altLang="en-US" sz="1200" b="1" dirty="0">
                          <a:latin typeface="+mn-ea"/>
                          <a:sym typeface="Wingdings" panose="05000000000000000000" pitchFamily="2" charset="2"/>
                        </a:rPr>
                        <a:t>정격전압 </a:t>
                      </a:r>
                      <a:r>
                        <a:rPr lang="en-US" altLang="ko-KR" sz="1200" b="1" dirty="0">
                          <a:latin typeface="+mn-ea"/>
                          <a:sym typeface="Wingdings" panose="05000000000000000000" pitchFamily="2" charset="2"/>
                        </a:rPr>
                        <a:t>5V 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-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SHT1X.h</a:t>
                      </a:r>
                      <a:r>
                        <a:rPr lang="ko-KR" altLang="en-US" sz="1200" b="1" dirty="0"/>
                        <a:t>라이브러리를 이용해 </a:t>
                      </a:r>
                      <a:r>
                        <a:rPr lang="ko-KR" altLang="en-US" sz="1200" b="1" dirty="0" err="1"/>
                        <a:t>온도값과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ko-KR" altLang="en-US" sz="1200" b="1" dirty="0" err="1"/>
                        <a:t>습도값</a:t>
                      </a:r>
                      <a:r>
                        <a:rPr lang="ko-KR" altLang="en-US" sz="1200" b="1" dirty="0"/>
                        <a:t> 출력</a:t>
                      </a:r>
                      <a:endParaRPr lang="en-US" altLang="ko-KR" sz="12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="1" dirty="0"/>
                        <a:t>모듈은 온도</a:t>
                      </a:r>
                      <a:r>
                        <a:rPr lang="en-US" altLang="ko-KR" sz="1200" b="1" dirty="0"/>
                        <a:t>,</a:t>
                      </a:r>
                      <a:r>
                        <a:rPr lang="ko-KR" altLang="en-US" sz="1200" b="1" dirty="0"/>
                        <a:t>습도센서와 </a:t>
                      </a:r>
                      <a:r>
                        <a:rPr lang="en-US" altLang="ko-KR" sz="1200" b="1" dirty="0"/>
                        <a:t>A/D</a:t>
                      </a:r>
                      <a:r>
                        <a:rPr lang="ko-KR" altLang="en-US" sz="1200" b="1" dirty="0"/>
                        <a:t>변환기</a:t>
                      </a:r>
                      <a:r>
                        <a:rPr lang="en-US" altLang="ko-KR" sz="1200" b="1" dirty="0"/>
                        <a:t>, OTP</a:t>
                      </a:r>
                      <a:r>
                        <a:rPr lang="ko-KR" altLang="en-US" sz="1200" b="1" dirty="0"/>
                        <a:t>메모리로 구성 </a:t>
                      </a:r>
                      <a:endParaRPr lang="en-US" altLang="ko-KR" sz="12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b="1" dirty="0"/>
                        <a:t>I2C</a:t>
                      </a:r>
                      <a:r>
                        <a:rPr lang="ko-KR" altLang="en-US" sz="1200" b="1" dirty="0"/>
                        <a:t>통신 사용 </a:t>
                      </a:r>
                      <a:endParaRPr lang="en-US" altLang="ko-KR" sz="12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ko-KR" altLang="en-US" sz="1200" b="1" dirty="0" err="1"/>
                        <a:t>트렌지스터의</a:t>
                      </a:r>
                      <a:r>
                        <a:rPr lang="ko-KR" altLang="en-US" sz="1200" b="1" dirty="0"/>
                        <a:t> 온도에 따른 전류변화로 온도측정</a:t>
                      </a:r>
                      <a:endParaRPr lang="en-US" altLang="ko-KR" sz="12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1" dirty="0"/>
                        <a:t>-  </a:t>
                      </a:r>
                      <a:r>
                        <a:rPr lang="ko-KR" altLang="en-US" sz="1200" b="1" dirty="0"/>
                        <a:t>습도에 따른 유전율 변화를 이용해 </a:t>
                      </a:r>
                      <a:r>
                        <a:rPr lang="ko-KR" altLang="en-US" sz="1200" b="1" dirty="0" err="1"/>
                        <a:t>캐페시터로</a:t>
                      </a:r>
                      <a:r>
                        <a:rPr lang="ko-KR" altLang="en-US" sz="1200" b="1" dirty="0"/>
                        <a:t> 습도 </a:t>
                      </a:r>
                      <a:r>
                        <a:rPr lang="ko-KR" altLang="en-US" sz="1200" b="1" dirty="0" err="1"/>
                        <a:t>층정</a:t>
                      </a:r>
                      <a:r>
                        <a:rPr lang="ko-KR" altLang="en-US" sz="1200" b="1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81076"/>
                  </a:ext>
                </a:extLst>
              </a:tr>
              <a:tr h="10281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토양 내부 습도센서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(Octopus </a:t>
                      </a:r>
                    </a:p>
                    <a:p>
                      <a:pPr latinLnBrk="1"/>
                      <a:r>
                        <a:rPr lang="en-US" altLang="ko-KR" sz="1200" b="1" dirty="0"/>
                        <a:t>soil moisture sensor)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Analog Pin x1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sym typeface="Wingdings" panose="05000000000000000000" pitchFamily="2" charset="2"/>
                        </a:rPr>
                        <a:t>습도</a:t>
                      </a:r>
                      <a:r>
                        <a:rPr lang="en-US" altLang="ko-KR" sz="1200" b="1" dirty="0">
                          <a:latin typeface="+mn-ea"/>
                          <a:sym typeface="Wingdings" panose="05000000000000000000" pitchFamily="2" charset="2"/>
                        </a:rPr>
                        <a:t>:0~100%</a:t>
                      </a:r>
                    </a:p>
                    <a:p>
                      <a:pPr latinLnBrk="1"/>
                      <a:r>
                        <a:rPr lang="ko-KR" altLang="en-US" sz="1200" b="1" dirty="0">
                          <a:latin typeface="+mn-ea"/>
                          <a:sym typeface="Wingdings" panose="05000000000000000000" pitchFamily="2" charset="2"/>
                        </a:rPr>
                        <a:t>정격전압</a:t>
                      </a:r>
                      <a:r>
                        <a:rPr lang="en-US" altLang="ko-KR" sz="1200" b="1" dirty="0">
                          <a:latin typeface="+mn-ea"/>
                          <a:sym typeface="Wingdings" panose="05000000000000000000" pitchFamily="2" charset="2"/>
                        </a:rPr>
                        <a:t>5V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>
                          <a:latin typeface="+mn-ea"/>
                          <a:sym typeface="Wingdings" panose="05000000000000000000" pitchFamily="2" charset="2"/>
                        </a:rPr>
                        <a:t>토양이 수분 함유에 따른 미세한 </a:t>
                      </a:r>
                      <a:r>
                        <a:rPr lang="ko-KR" altLang="en-US" sz="1200" b="1" dirty="0" err="1">
                          <a:latin typeface="+mn-ea"/>
                          <a:sym typeface="Wingdings" panose="05000000000000000000" pitchFamily="2" charset="2"/>
                        </a:rPr>
                        <a:t>저항값을</a:t>
                      </a:r>
                      <a:r>
                        <a:rPr lang="ko-KR" altLang="en-US" sz="1200" b="1" dirty="0">
                          <a:latin typeface="+mn-ea"/>
                          <a:sym typeface="Wingdings" panose="05000000000000000000" pitchFamily="2" charset="2"/>
                        </a:rPr>
                        <a:t> 이용</a:t>
                      </a:r>
                      <a:endParaRPr lang="en-US" altLang="ko-KR" sz="1200" b="1" dirty="0">
                        <a:latin typeface="+mn-ea"/>
                        <a:sym typeface="Wingdings" panose="05000000000000000000" pitchFamily="2" charset="2"/>
                      </a:endParaRPr>
                    </a:p>
                    <a:p>
                      <a:pPr latinLnBrk="1"/>
                      <a:r>
                        <a:rPr lang="en-US" altLang="ko-KR" sz="1200" b="1" dirty="0"/>
                        <a:t>-</a:t>
                      </a:r>
                      <a:r>
                        <a:rPr lang="ko-KR" altLang="en-US" sz="1200" b="1" dirty="0">
                          <a:latin typeface="+mn-ea"/>
                          <a:sym typeface="Wingdings" panose="05000000000000000000" pitchFamily="2" charset="2"/>
                        </a:rPr>
                        <a:t> 센서에서 전류를 흘려 이에 따른 전압을 측정</a:t>
                      </a:r>
                      <a:endParaRPr lang="en-US" altLang="ko-KR" sz="1200" b="1" dirty="0">
                        <a:latin typeface="+mn-ea"/>
                        <a:sym typeface="Wingdings" panose="05000000000000000000" pitchFamily="2" charset="2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latin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1200" b="1" dirty="0" err="1">
                          <a:latin typeface="+mn-ea"/>
                          <a:sym typeface="Wingdings" panose="05000000000000000000" pitchFamily="2" charset="2"/>
                        </a:rPr>
                        <a:t>아두이노</a:t>
                      </a:r>
                      <a:r>
                        <a:rPr lang="ko-KR" altLang="en-US" sz="1200" b="1" dirty="0">
                          <a:latin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200" b="1" dirty="0">
                          <a:latin typeface="+mn-ea"/>
                          <a:sym typeface="Wingdings" panose="05000000000000000000" pitchFamily="2" charset="2"/>
                        </a:rPr>
                        <a:t>UNO</a:t>
                      </a:r>
                      <a:r>
                        <a:rPr lang="ko-KR" altLang="en-US" sz="1200" b="1" dirty="0">
                          <a:latin typeface="+mn-ea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dirty="0">
                          <a:latin typeface="+mn-ea"/>
                          <a:sym typeface="Wingdings" panose="05000000000000000000" pitchFamily="2" charset="2"/>
                        </a:rPr>
                        <a:t>10bit</a:t>
                      </a:r>
                      <a:r>
                        <a:rPr lang="ko-KR" altLang="en-US" sz="1200" b="1" dirty="0">
                          <a:latin typeface="+mn-ea"/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200" b="1" dirty="0">
                          <a:latin typeface="+mn-ea"/>
                          <a:sym typeface="Wingdings" panose="05000000000000000000" pitchFamily="2" charset="2"/>
                        </a:rPr>
                        <a:t>A/D </a:t>
                      </a:r>
                      <a:r>
                        <a:rPr lang="ko-KR" altLang="en-US" sz="1200" b="1" dirty="0">
                          <a:latin typeface="+mn-ea"/>
                          <a:sym typeface="Wingdings" panose="05000000000000000000" pitchFamily="2" charset="2"/>
                        </a:rPr>
                        <a:t>변환기로 </a:t>
                      </a:r>
                      <a:r>
                        <a:rPr lang="en-US" altLang="ko-KR" sz="1200" b="1" dirty="0">
                          <a:latin typeface="+mn-ea"/>
                          <a:sym typeface="Wingdings" panose="05000000000000000000" pitchFamily="2" charset="2"/>
                        </a:rPr>
                        <a:t>0~1023</a:t>
                      </a:r>
                      <a:r>
                        <a:rPr lang="ko-KR" altLang="en-US" sz="1200" b="1" dirty="0">
                          <a:latin typeface="+mn-ea"/>
                          <a:sym typeface="Wingdings" panose="05000000000000000000" pitchFamily="2" charset="2"/>
                        </a:rPr>
                        <a:t>값으로</a:t>
                      </a:r>
                      <a:br>
                        <a:rPr lang="en-US" altLang="ko-KR" sz="1200" b="1" dirty="0">
                          <a:latin typeface="+mn-ea"/>
                          <a:sym typeface="Wingdings" panose="05000000000000000000" pitchFamily="2" charset="2"/>
                        </a:rPr>
                      </a:br>
                      <a:r>
                        <a:rPr lang="en-US" altLang="ko-KR" sz="1200" b="1" dirty="0">
                          <a:latin typeface="+mn-ea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ko-KR" altLang="en-US" sz="1200" b="1" dirty="0">
                          <a:latin typeface="+mn-ea"/>
                          <a:sym typeface="Wingdings" panose="05000000000000000000" pitchFamily="2" charset="2"/>
                        </a:rPr>
                        <a:t>측정된 </a:t>
                      </a:r>
                      <a:r>
                        <a:rPr lang="ko-KR" altLang="en-US" sz="1200" b="1" dirty="0" err="1">
                          <a:latin typeface="+mn-ea"/>
                          <a:sym typeface="Wingdings" panose="05000000000000000000" pitchFamily="2" charset="2"/>
                        </a:rPr>
                        <a:t>전압값을</a:t>
                      </a:r>
                      <a:r>
                        <a:rPr lang="ko-KR" altLang="en-US" sz="1200" b="1" dirty="0">
                          <a:latin typeface="+mn-ea"/>
                          <a:sym typeface="Wingdings" panose="05000000000000000000" pitchFamily="2" charset="2"/>
                        </a:rPr>
                        <a:t> 변환 후 출력</a:t>
                      </a:r>
                      <a:endParaRPr lang="en-US" altLang="ko-KR" sz="1200" b="1" dirty="0">
                        <a:latin typeface="+mn-ea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088463"/>
                  </a:ext>
                </a:extLst>
              </a:tr>
              <a:tr h="10085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토양 내부온도센서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(DS18B20)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Digital Pin x1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+mn-ea"/>
                          <a:sym typeface="Wingdings" panose="05000000000000000000" pitchFamily="2" charset="2"/>
                        </a:rPr>
                        <a:t>-55 ~ +175ºC</a:t>
                      </a:r>
                    </a:p>
                    <a:p>
                      <a:pPr latinLnBrk="1"/>
                      <a:r>
                        <a:rPr lang="ko-KR" altLang="en-US" sz="1200" b="1" dirty="0">
                          <a:latin typeface="+mn-ea"/>
                          <a:sym typeface="Wingdings" panose="05000000000000000000" pitchFamily="2" charset="2"/>
                        </a:rPr>
                        <a:t>정격전압</a:t>
                      </a:r>
                      <a:r>
                        <a:rPr lang="en-US" altLang="ko-KR" sz="1200" b="1" dirty="0">
                          <a:latin typeface="+mn-ea"/>
                          <a:sym typeface="Wingdings" panose="05000000000000000000" pitchFamily="2" charset="2"/>
                        </a:rPr>
                        <a:t>5V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b="1" dirty="0" err="1"/>
                        <a:t>DallasTemperature.h</a:t>
                      </a:r>
                      <a:r>
                        <a:rPr lang="en-US" altLang="ko-KR" sz="1200" b="1" dirty="0"/>
                        <a:t> , </a:t>
                      </a:r>
                      <a:r>
                        <a:rPr lang="en-US" altLang="ko-KR" sz="1200" b="1" dirty="0" err="1"/>
                        <a:t>OneWire.h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라이브러리를 이용하여 </a:t>
                      </a:r>
                      <a:r>
                        <a:rPr lang="ko-KR" altLang="en-US" sz="1200" b="1" dirty="0" err="1"/>
                        <a:t>온도값</a:t>
                      </a:r>
                      <a:r>
                        <a:rPr lang="ko-KR" altLang="en-US" sz="1200" b="1" dirty="0"/>
                        <a:t> 출력</a:t>
                      </a:r>
                      <a:endParaRPr lang="en-US" altLang="ko-KR" sz="12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1" dirty="0"/>
                        <a:t>– I2C </a:t>
                      </a:r>
                      <a:r>
                        <a:rPr lang="ko-KR" altLang="en-US" sz="1200" b="1" dirty="0"/>
                        <a:t>통신 사용</a:t>
                      </a:r>
                      <a:endParaRPr lang="en-US" altLang="ko-KR" sz="12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1" dirty="0"/>
                        <a:t>-  </a:t>
                      </a:r>
                      <a:r>
                        <a:rPr lang="ko-KR" altLang="en-US" sz="1200" b="1" dirty="0" err="1"/>
                        <a:t>트렌지스터의</a:t>
                      </a:r>
                      <a:r>
                        <a:rPr lang="ko-KR" altLang="en-US" sz="1200" b="1" dirty="0"/>
                        <a:t> 온도에 따른 전류변화로 온도측정</a:t>
                      </a:r>
                      <a:endParaRPr lang="en-US" altLang="ko-KR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687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689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연구진행사항</a:t>
            </a:r>
            <a:r>
              <a:rPr lang="en-US" altLang="ko-KR" dirty="0">
                <a:latin typeface="+mn-ea"/>
              </a:rPr>
              <a:t>(6/17) – </a:t>
            </a:r>
            <a:r>
              <a:rPr lang="ko-KR" altLang="en-US" dirty="0" err="1">
                <a:latin typeface="+mn-ea"/>
              </a:rPr>
              <a:t>스마트팜의</a:t>
            </a:r>
            <a:r>
              <a:rPr lang="ko-KR" altLang="en-US" dirty="0">
                <a:latin typeface="+mn-ea"/>
              </a:rPr>
              <a:t> 센서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ko-KR" altLang="en-US" dirty="0">
                <a:latin typeface="+mj-ea"/>
                <a:ea typeface="+mj-ea"/>
              </a:rPr>
              <a:t>센서의 제원 및 특징</a:t>
            </a:r>
            <a:r>
              <a:rPr kumimoji="1" lang="en-US" altLang="ko-KR" dirty="0">
                <a:latin typeface="+mj-ea"/>
                <a:ea typeface="+mj-ea"/>
              </a:rPr>
              <a:t>(2)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8256B2F-9A52-4D96-A6CD-88DBC7F6A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494492"/>
              </p:ext>
            </p:extLst>
          </p:nvPr>
        </p:nvGraphicFramePr>
        <p:xfrm>
          <a:off x="555427" y="1784787"/>
          <a:ext cx="8147250" cy="3195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325">
                  <a:extLst>
                    <a:ext uri="{9D8B030D-6E8A-4147-A177-3AD203B41FA5}">
                      <a16:colId xmlns:a16="http://schemas.microsoft.com/office/drawing/2014/main" val="1855368947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76627523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518641998"/>
                    </a:ext>
                  </a:extLst>
                </a:gridCol>
                <a:gridCol w="3842645">
                  <a:extLst>
                    <a:ext uri="{9D8B030D-6E8A-4147-A177-3AD203B41FA5}">
                      <a16:colId xmlns:a16="http://schemas.microsoft.com/office/drawing/2014/main" val="1388491596"/>
                    </a:ext>
                  </a:extLst>
                </a:gridCol>
              </a:tblGrid>
              <a:tr h="543798"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아두이노와의</a:t>
                      </a:r>
                      <a:r>
                        <a:rPr lang="ko-KR" altLang="en-US" sz="1200" b="1" dirty="0"/>
                        <a:t>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연결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측정범위  및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정격전압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67919"/>
                  </a:ext>
                </a:extLst>
              </a:tr>
              <a:tr h="5437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풍향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풍속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강수량 센서 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en-US" altLang="ko-KR" sz="1200" b="1" dirty="0" err="1"/>
                        <a:t>sparkfun</a:t>
                      </a:r>
                      <a:r>
                        <a:rPr lang="en-US" altLang="ko-KR" sz="1200" b="1" dirty="0"/>
                        <a:t> weather meter)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Digital pin x2</a:t>
                      </a:r>
                    </a:p>
                    <a:p>
                      <a:pPr latinLnBrk="1"/>
                      <a:r>
                        <a:rPr lang="en-US" altLang="ko-KR" sz="1200" b="1" dirty="0"/>
                        <a:t>Analog pin x1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풍향 </a:t>
                      </a:r>
                      <a:r>
                        <a:rPr lang="en-US" altLang="ko-KR" sz="1200" b="1" dirty="0"/>
                        <a:t>: 16</a:t>
                      </a:r>
                      <a:r>
                        <a:rPr lang="ko-KR" altLang="en-US" sz="1200" b="1" dirty="0"/>
                        <a:t>방향표현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풍속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강수량 </a:t>
                      </a:r>
                      <a:r>
                        <a:rPr lang="en-US" altLang="ko-KR" sz="1200" b="1" dirty="0"/>
                        <a:t>:</a:t>
                      </a:r>
                    </a:p>
                    <a:p>
                      <a:pPr latinLnBrk="1"/>
                      <a:r>
                        <a:rPr lang="ko-KR" altLang="en-US" sz="1200" b="1" dirty="0" err="1"/>
                        <a:t>측정제한없음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정격전압 </a:t>
                      </a:r>
                      <a:r>
                        <a:rPr lang="en-US" altLang="ko-KR" sz="1200" b="1" dirty="0"/>
                        <a:t>: 5V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각기 다른 값을 가진 저항이 방위별로 연결되어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  전류를 측정하여 풍향을 표현</a:t>
                      </a:r>
                      <a:endParaRPr lang="en-US" altLang="ko-KR" sz="1200" b="1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="1" dirty="0"/>
                        <a:t>풍속과 강수량은 수력과 풍력에 따라 내부의 스위치가 스위칭 되는 횟수를 </a:t>
                      </a:r>
                      <a:r>
                        <a:rPr lang="ko-KR" altLang="en-US" sz="1200" b="1" dirty="0" err="1"/>
                        <a:t>일정시간측정하여</a:t>
                      </a:r>
                      <a:r>
                        <a:rPr lang="ko-KR" altLang="en-US" sz="1200" b="1" dirty="0"/>
                        <a:t> 연산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379451"/>
                  </a:ext>
                </a:extLst>
              </a:tr>
              <a:tr h="5437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전압센서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(voltage sensor)</a:t>
                      </a:r>
                    </a:p>
                    <a:p>
                      <a:pPr latinLnBrk="1"/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Analog pin x1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0~25V</a:t>
                      </a:r>
                    </a:p>
                    <a:p>
                      <a:pPr latinLnBrk="1"/>
                      <a:r>
                        <a:rPr lang="ko-KR" altLang="en-US" sz="1200" b="1" dirty="0"/>
                        <a:t>정격전압 </a:t>
                      </a:r>
                      <a:r>
                        <a:rPr lang="en-US" altLang="ko-KR" sz="1200" b="1" dirty="0"/>
                        <a:t>: 5V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내부회로의 저항들이 </a:t>
                      </a:r>
                      <a:r>
                        <a:rPr lang="ko-KR" altLang="en-US" sz="1200" b="1" dirty="0" err="1"/>
                        <a:t>옴의법칙에</a:t>
                      </a:r>
                      <a:r>
                        <a:rPr lang="ko-KR" altLang="en-US" sz="1200" b="1" dirty="0"/>
                        <a:t> 따라 </a:t>
                      </a:r>
                      <a:r>
                        <a:rPr lang="en-US" altLang="ko-KR" sz="1200" b="1" dirty="0"/>
                        <a:t>0~25V</a:t>
                      </a:r>
                      <a:r>
                        <a:rPr lang="ko-KR" altLang="en-US" sz="1200" b="1" dirty="0"/>
                        <a:t>의 전압을 </a:t>
                      </a:r>
                      <a:r>
                        <a:rPr lang="ko-KR" altLang="en-US" sz="1200" b="1" dirty="0" err="1"/>
                        <a:t>아두이노가</a:t>
                      </a:r>
                      <a:r>
                        <a:rPr lang="ko-KR" altLang="en-US" sz="1200" b="1" dirty="0"/>
                        <a:t> 읽을 수 있는 </a:t>
                      </a:r>
                      <a:r>
                        <a:rPr lang="en-US" altLang="ko-KR" sz="1200" b="1" dirty="0"/>
                        <a:t>0~5V</a:t>
                      </a:r>
                      <a:r>
                        <a:rPr lang="ko-KR" altLang="en-US" sz="1200" b="1" dirty="0"/>
                        <a:t>로 변환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581282"/>
                  </a:ext>
                </a:extLst>
              </a:tr>
              <a:tr h="5437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조도센서 모듈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(GY-302)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Analog pin x2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+mn-ea"/>
                          <a:sym typeface="Wingdings" panose="05000000000000000000" pitchFamily="2" charset="2"/>
                        </a:rPr>
                        <a:t>0~65335lux</a:t>
                      </a:r>
                    </a:p>
                    <a:p>
                      <a:pPr latinLnBrk="1"/>
                      <a:r>
                        <a:rPr lang="ko-KR" altLang="en-US" sz="1200" b="1" dirty="0"/>
                        <a:t>정격전압 </a:t>
                      </a:r>
                      <a:r>
                        <a:rPr lang="en-US" altLang="ko-KR" sz="1200" b="1" dirty="0"/>
                        <a:t>: 5V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b="1" dirty="0"/>
                        <a:t>BH.1750h </a:t>
                      </a:r>
                      <a:r>
                        <a:rPr lang="ko-KR" altLang="en-US" sz="1200" b="1" dirty="0"/>
                        <a:t>라이브러리를 이용해 </a:t>
                      </a:r>
                      <a:r>
                        <a:rPr lang="en-US" altLang="ko-KR" sz="1200" b="1" dirty="0"/>
                        <a:t>Lux</a:t>
                      </a:r>
                      <a:r>
                        <a:rPr lang="ko-KR" altLang="en-US" sz="1200" b="1" dirty="0"/>
                        <a:t> 값 출력</a:t>
                      </a:r>
                      <a:endParaRPr lang="en-US" altLang="ko-KR" sz="12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1" dirty="0"/>
                        <a:t>-  I2C</a:t>
                      </a:r>
                      <a:r>
                        <a:rPr lang="ko-KR" altLang="en-US" sz="1200" b="1" dirty="0"/>
                        <a:t>통신 사용</a:t>
                      </a:r>
                      <a:endParaRPr lang="en-US" altLang="ko-KR" sz="1200" b="1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b="1" dirty="0">
                          <a:latin typeface="+mn-ea"/>
                          <a:sym typeface="Wingdings" panose="05000000000000000000" pitchFamily="2" charset="2"/>
                        </a:rPr>
                        <a:t>CDS</a:t>
                      </a:r>
                      <a:r>
                        <a:rPr lang="ko-KR" altLang="en-US" sz="1200" b="1" dirty="0">
                          <a:latin typeface="+mn-ea"/>
                          <a:sym typeface="Wingdings" panose="05000000000000000000" pitchFamily="2" charset="2"/>
                        </a:rPr>
                        <a:t>센서</a:t>
                      </a:r>
                      <a:r>
                        <a:rPr lang="en-US" altLang="ko-KR" sz="1200" b="1" dirty="0">
                          <a:latin typeface="+mn-ea"/>
                          <a:sym typeface="Wingdings" panose="05000000000000000000" pitchFamily="2" charset="2"/>
                        </a:rPr>
                        <a:t>,16bit A/D</a:t>
                      </a:r>
                      <a:r>
                        <a:rPr lang="ko-KR" altLang="en-US" sz="1200" b="1" dirty="0">
                          <a:latin typeface="+mn-ea"/>
                          <a:sym typeface="Wingdings" panose="05000000000000000000" pitchFamily="2" charset="2"/>
                        </a:rPr>
                        <a:t>변환기</a:t>
                      </a:r>
                      <a:r>
                        <a:rPr lang="en-US" altLang="ko-KR" sz="1200" b="1" dirty="0">
                          <a:latin typeface="+mn-ea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1200" b="1" dirty="0">
                          <a:latin typeface="+mn-ea"/>
                          <a:sym typeface="Wingdings" panose="05000000000000000000" pitchFamily="2" charset="2"/>
                        </a:rPr>
                        <a:t> 메모리로 구성</a:t>
                      </a:r>
                      <a:endParaRPr lang="en-US" altLang="ko-KR" sz="1200" b="1" dirty="0">
                        <a:latin typeface="+mn-ea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1" dirty="0">
                          <a:latin typeface="+mn-ea"/>
                          <a:sym typeface="Wingdings" panose="05000000000000000000" pitchFamily="2" charset="2"/>
                        </a:rPr>
                        <a:t>금속의 광전효과를 이용</a:t>
                      </a:r>
                      <a:endParaRPr lang="en-US" altLang="ko-KR" sz="1200" b="1" dirty="0">
                        <a:latin typeface="+mn-ea"/>
                        <a:sym typeface="Wingdings" panose="05000000000000000000" pitchFamily="2" charset="2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51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2410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579DAF54-9057-4E4D-AA7E-0201CC71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388" y="4378071"/>
            <a:ext cx="865214" cy="79699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연구진행사항</a:t>
            </a:r>
            <a:r>
              <a:rPr lang="en-US" altLang="ko-KR" dirty="0">
                <a:latin typeface="+mn-ea"/>
              </a:rPr>
              <a:t>(7/17) – </a:t>
            </a:r>
            <a:r>
              <a:rPr lang="ko-KR" altLang="en-US" dirty="0">
                <a:latin typeface="+mn-ea"/>
              </a:rPr>
              <a:t>릴레이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ko-KR" altLang="en-US" sz="2400" dirty="0">
                <a:latin typeface="+mn-ea"/>
                <a:sym typeface="Wingdings" panose="05000000000000000000" pitchFamily="2" charset="2"/>
              </a:rPr>
              <a:t>농장에 구성된 기기의 원격제어를 위해 릴레이사용</a:t>
            </a:r>
            <a:endParaRPr lang="en-US" altLang="ko-KR" sz="2400" dirty="0"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latin typeface="+mn-ea"/>
                <a:sym typeface="Wingdings" panose="05000000000000000000" pitchFamily="2" charset="2"/>
              </a:rPr>
              <a:t>릴레이란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?</a:t>
            </a:r>
          </a:p>
          <a:p>
            <a:pPr lvl="3"/>
            <a:r>
              <a:rPr lang="ko-KR" altLang="en-US" sz="1900" dirty="0">
                <a:latin typeface="+mn-ea"/>
                <a:sym typeface="Wingdings" panose="05000000000000000000" pitchFamily="2" charset="2"/>
              </a:rPr>
              <a:t>입력신호에 따라 외부회로를 </a:t>
            </a:r>
            <a:r>
              <a:rPr lang="en-US" altLang="ko-KR" sz="1900" dirty="0">
                <a:latin typeface="+mn-ea"/>
                <a:sym typeface="Wingdings" panose="05000000000000000000" pitchFamily="2" charset="2"/>
              </a:rPr>
              <a:t>ON,OFF</a:t>
            </a:r>
            <a:r>
              <a:rPr lang="ko-KR" altLang="en-US" sz="1900" dirty="0">
                <a:latin typeface="+mn-ea"/>
                <a:sym typeface="Wingdings" panose="05000000000000000000" pitchFamily="2" charset="2"/>
              </a:rPr>
              <a:t>하는 스위치</a:t>
            </a:r>
            <a:br>
              <a:rPr lang="en-US" altLang="ko-KR" sz="1900" dirty="0">
                <a:latin typeface="+mn-ea"/>
                <a:sym typeface="Wingdings" panose="05000000000000000000" pitchFamily="2" charset="2"/>
              </a:rPr>
            </a:br>
            <a:r>
              <a:rPr lang="en-US" altLang="ko-KR" sz="1900" dirty="0">
                <a:latin typeface="+mn-ea"/>
                <a:sym typeface="Wingdings" panose="05000000000000000000" pitchFamily="2" charset="2"/>
              </a:rPr>
              <a:t>(Binary actuator)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latin typeface="+mn-ea"/>
                <a:sym typeface="Wingdings" panose="05000000000000000000" pitchFamily="2" charset="2"/>
              </a:rPr>
              <a:t>5V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의 공급전원으로 최대전압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250V, </a:t>
            </a:r>
            <a:r>
              <a:rPr lang="ko-KR" altLang="en-US" dirty="0" err="1">
                <a:latin typeface="+mn-ea"/>
                <a:sym typeface="Wingdings" panose="05000000000000000000" pitchFamily="2" charset="2"/>
              </a:rPr>
              <a:t>최대통전전류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10A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의</a:t>
            </a:r>
            <a:br>
              <a:rPr lang="en-US" altLang="ko-KR" dirty="0">
                <a:latin typeface="+mn-ea"/>
                <a:sym typeface="Wingdings" panose="05000000000000000000" pitchFamily="2" charset="2"/>
              </a:rPr>
            </a:br>
            <a:r>
              <a:rPr lang="ko-KR" altLang="en-US" dirty="0">
                <a:latin typeface="+mn-ea"/>
                <a:sym typeface="Wingdings" panose="05000000000000000000" pitchFamily="2" charset="2"/>
              </a:rPr>
              <a:t>회로에 사용가능</a:t>
            </a: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 lvl="2"/>
            <a:endParaRPr kumimoji="1" lang="en-US" altLang="ko-KR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18A057-4DB2-4338-8B2B-BC5DA15E5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717" y="4280201"/>
            <a:ext cx="1135204" cy="93610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088C48C-59EA-4750-B053-26610548ADAD}"/>
              </a:ext>
            </a:extLst>
          </p:cNvPr>
          <p:cNvCxnSpPr>
            <a:cxnSpLocks/>
          </p:cNvCxnSpPr>
          <p:nvPr/>
        </p:nvCxnSpPr>
        <p:spPr>
          <a:xfrm flipV="1">
            <a:off x="1816153" y="4748253"/>
            <a:ext cx="839377" cy="3925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21AF854-6C9E-48FF-B311-923F7F9A90CC}"/>
              </a:ext>
            </a:extLst>
          </p:cNvPr>
          <p:cNvSpPr/>
          <p:nvPr/>
        </p:nvSpPr>
        <p:spPr>
          <a:xfrm>
            <a:off x="3439995" y="4889490"/>
            <a:ext cx="1694000" cy="3523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입력신호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(Bluetooth, USB</a:t>
            </a:r>
            <a:r>
              <a:rPr lang="ko-KR" altLang="en-US" sz="1200" dirty="0">
                <a:solidFill>
                  <a:schemeClr val="tx1"/>
                </a:solidFill>
              </a:rPr>
              <a:t>통신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0042B49-E02E-4E1D-A7A7-733F1C408765}"/>
              </a:ext>
            </a:extLst>
          </p:cNvPr>
          <p:cNvCxnSpPr>
            <a:cxnSpLocks/>
          </p:cNvCxnSpPr>
          <p:nvPr/>
        </p:nvCxnSpPr>
        <p:spPr>
          <a:xfrm flipV="1">
            <a:off x="5677789" y="4343967"/>
            <a:ext cx="1196861" cy="2342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61740F1-B0DA-4B7B-B6B8-00523FB96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602" y="3752420"/>
            <a:ext cx="1034144" cy="106089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000A6C9-4AD7-4D38-8214-9FABA8DB62A3}"/>
              </a:ext>
            </a:extLst>
          </p:cNvPr>
          <p:cNvCxnSpPr>
            <a:cxnSpLocks/>
          </p:cNvCxnSpPr>
          <p:nvPr/>
        </p:nvCxnSpPr>
        <p:spPr>
          <a:xfrm>
            <a:off x="5722498" y="5094476"/>
            <a:ext cx="1277013" cy="2663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CE4BE2D7-34A2-4671-B451-2CC82F06A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348" y="5094475"/>
            <a:ext cx="1053165" cy="817691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2DA0ED4-A3CF-4DF0-99DF-D1FDBD28EC51}"/>
              </a:ext>
            </a:extLst>
          </p:cNvPr>
          <p:cNvSpPr/>
          <p:nvPr/>
        </p:nvSpPr>
        <p:spPr>
          <a:xfrm>
            <a:off x="321744" y="3972318"/>
            <a:ext cx="1694000" cy="3523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농장 서버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1FFE0FC-FCBD-4B8E-B4ED-2D7495E579D1}"/>
              </a:ext>
            </a:extLst>
          </p:cNvPr>
          <p:cNvCxnSpPr>
            <a:cxnSpLocks/>
          </p:cNvCxnSpPr>
          <p:nvPr/>
        </p:nvCxnSpPr>
        <p:spPr>
          <a:xfrm>
            <a:off x="3932228" y="4748253"/>
            <a:ext cx="63814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9EE578C-8BDB-4BB6-B32C-ABE4AF10E11C}"/>
              </a:ext>
            </a:extLst>
          </p:cNvPr>
          <p:cNvSpPr/>
          <p:nvPr/>
        </p:nvSpPr>
        <p:spPr>
          <a:xfrm>
            <a:off x="1416515" y="4998883"/>
            <a:ext cx="1694000" cy="3523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클라이언트의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요청에 따른 제어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신호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CE710C1-FF4A-4DF2-A79B-845A1DE02C55}"/>
              </a:ext>
            </a:extLst>
          </p:cNvPr>
          <p:cNvSpPr/>
          <p:nvPr/>
        </p:nvSpPr>
        <p:spPr>
          <a:xfrm>
            <a:off x="5402220" y="4660173"/>
            <a:ext cx="1694000" cy="3523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회로 </a:t>
            </a:r>
            <a:r>
              <a:rPr lang="en-US" altLang="ko-KR" sz="1200" dirty="0">
                <a:solidFill>
                  <a:schemeClr val="tx1"/>
                </a:solidFill>
              </a:rPr>
              <a:t>ON/OFF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337F232-AD82-417B-9473-4DDACCCBF16E}"/>
              </a:ext>
            </a:extLst>
          </p:cNvPr>
          <p:cNvSpPr/>
          <p:nvPr/>
        </p:nvSpPr>
        <p:spPr>
          <a:xfrm>
            <a:off x="2593848" y="3955703"/>
            <a:ext cx="1694000" cy="3523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Arduino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46136E5-1F09-45AE-80E4-6854E432BD45}"/>
              </a:ext>
            </a:extLst>
          </p:cNvPr>
          <p:cNvSpPr/>
          <p:nvPr/>
        </p:nvSpPr>
        <p:spPr>
          <a:xfrm>
            <a:off x="4293926" y="4023766"/>
            <a:ext cx="1694000" cy="3523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Relay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A8670A3-6008-4A36-8F38-82227367D2B6}"/>
              </a:ext>
            </a:extLst>
          </p:cNvPr>
          <p:cNvSpPr/>
          <p:nvPr/>
        </p:nvSpPr>
        <p:spPr>
          <a:xfrm>
            <a:off x="6542434" y="3449976"/>
            <a:ext cx="1694000" cy="3523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투광기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52CD57E-FC71-409B-BC6D-5FD1B4186A13}"/>
              </a:ext>
            </a:extLst>
          </p:cNvPr>
          <p:cNvSpPr/>
          <p:nvPr/>
        </p:nvSpPr>
        <p:spPr>
          <a:xfrm>
            <a:off x="6542434" y="4824696"/>
            <a:ext cx="1694000" cy="3523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솔밸브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1FCD90D-8438-4F5C-8CED-75D8F3F37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657" y="4324683"/>
            <a:ext cx="705271" cy="1100329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A25A462-82A7-4C7B-BFB8-C49A91B60ADC}"/>
              </a:ext>
            </a:extLst>
          </p:cNvPr>
          <p:cNvSpPr/>
          <p:nvPr/>
        </p:nvSpPr>
        <p:spPr>
          <a:xfrm>
            <a:off x="1380240" y="4249848"/>
            <a:ext cx="1694000" cy="3523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(Bluetooth, USB</a:t>
            </a:r>
            <a:r>
              <a:rPr lang="ko-KR" altLang="en-US" sz="1200" dirty="0">
                <a:solidFill>
                  <a:schemeClr val="tx1"/>
                </a:solidFill>
              </a:rPr>
              <a:t>통신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956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915AF3-F1B3-4FF1-93A0-F004A2781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591" y="3159979"/>
            <a:ext cx="1440160" cy="1515199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922646-C7E4-41E6-9A92-1D551222A5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0814" y="1158620"/>
            <a:ext cx="8513674" cy="5393452"/>
          </a:xfrm>
        </p:spPr>
        <p:txBody>
          <a:bodyPr>
            <a:normAutofit/>
          </a:bodyPr>
          <a:lstStyle/>
          <a:p>
            <a:pPr lvl="1"/>
            <a:r>
              <a:rPr lang="ko-KR" altLang="en-US" sz="2100" dirty="0">
                <a:latin typeface="+mn-ea"/>
                <a:sym typeface="Wingdings" panose="05000000000000000000" pitchFamily="2" charset="2"/>
              </a:rPr>
              <a:t>솔레노이드 밸브</a:t>
            </a:r>
            <a:r>
              <a:rPr lang="en-US" altLang="ko-KR" sz="2100" dirty="0">
                <a:latin typeface="+mn-ea"/>
                <a:sym typeface="Wingdings" panose="05000000000000000000" pitchFamily="2" charset="2"/>
              </a:rPr>
              <a:t>(HPW2140)</a:t>
            </a:r>
          </a:p>
          <a:p>
            <a:pPr lvl="2"/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사용목적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: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농업용수로를 개방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,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폐쇄하여 물의 공급을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제어가능하게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함</a:t>
            </a:r>
            <a:endParaRPr lang="en-US" altLang="ko-KR" sz="1800" dirty="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220V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전압을 이용하며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제어 신호를 보내 릴레이를 열고 닫음으로써</a:t>
            </a:r>
            <a:br>
              <a:rPr lang="en-US" altLang="ko-KR" sz="1800" dirty="0">
                <a:latin typeface="+mn-ea"/>
                <a:sym typeface="Wingdings" panose="05000000000000000000" pitchFamily="2" charset="2"/>
              </a:rPr>
            </a:b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전원을 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ON,OFF</a:t>
            </a:r>
          </a:p>
          <a:p>
            <a:pPr lvl="2"/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HPW2140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은 평시 닫힘 상태의 제품으로 전원이 인가될 때만 밸브를 개방</a:t>
            </a:r>
            <a:endParaRPr lang="en-US" altLang="ko-KR" sz="18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160F1A-C41C-4D03-98F3-D943632C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9" y="152400"/>
            <a:ext cx="8229600" cy="9906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연구진행사항</a:t>
            </a:r>
            <a:r>
              <a:rPr lang="en-US" altLang="ko-KR" dirty="0">
                <a:latin typeface="+mn-ea"/>
              </a:rPr>
              <a:t>(8/17) – </a:t>
            </a:r>
            <a:r>
              <a:rPr lang="ko-KR" altLang="en-US" dirty="0">
                <a:latin typeface="+mn-ea"/>
              </a:rPr>
              <a:t>솔레노이드 </a:t>
            </a:r>
            <a:r>
              <a:rPr lang="ko-KR" altLang="en-US" dirty="0" err="1">
                <a:latin typeface="+mn-ea"/>
              </a:rPr>
              <a:t>벨브</a:t>
            </a:r>
            <a:endParaRPr lang="en-US" altLang="ko-KR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7F3A9-18C4-40D3-A0FB-63DC281A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47" y="6356350"/>
            <a:ext cx="1981200" cy="365760"/>
          </a:xfrm>
        </p:spPr>
        <p:txBody>
          <a:bodyPr/>
          <a:lstStyle/>
          <a:p>
            <a:fld id="{3F6A5B76-BF21-4D27-8002-507568C3E27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E92935-C286-4FB2-8823-3CBCC809AB4F}"/>
              </a:ext>
            </a:extLst>
          </p:cNvPr>
          <p:cNvSpPr/>
          <p:nvPr/>
        </p:nvSpPr>
        <p:spPr>
          <a:xfrm>
            <a:off x="6185242" y="4633526"/>
            <a:ext cx="1440160" cy="64807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솔레노이드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밸브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2060B59-5097-446F-8529-CA83609948AA}"/>
              </a:ext>
            </a:extLst>
          </p:cNvPr>
          <p:cNvSpPr/>
          <p:nvPr/>
        </p:nvSpPr>
        <p:spPr>
          <a:xfrm>
            <a:off x="1835696" y="3386716"/>
            <a:ext cx="1440160" cy="6506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220V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교류전원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4876DA3-9D36-4A85-8CFE-ABBB605223F0}"/>
              </a:ext>
            </a:extLst>
          </p:cNvPr>
          <p:cNvCxnSpPr>
            <a:cxnSpLocks/>
          </p:cNvCxnSpPr>
          <p:nvPr/>
        </p:nvCxnSpPr>
        <p:spPr>
          <a:xfrm>
            <a:off x="3296943" y="3603072"/>
            <a:ext cx="31197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D431926-53C8-4EDB-A141-E6FE3B64FD68}"/>
              </a:ext>
            </a:extLst>
          </p:cNvPr>
          <p:cNvCxnSpPr/>
          <p:nvPr/>
        </p:nvCxnSpPr>
        <p:spPr>
          <a:xfrm>
            <a:off x="3275856" y="3855346"/>
            <a:ext cx="10801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4DC2D26-0696-4244-B269-B1907BC01EB5}"/>
              </a:ext>
            </a:extLst>
          </p:cNvPr>
          <p:cNvCxnSpPr/>
          <p:nvPr/>
        </p:nvCxnSpPr>
        <p:spPr>
          <a:xfrm>
            <a:off x="5148064" y="3789040"/>
            <a:ext cx="864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C3D01438-760D-4F41-AB76-2115D284EFF3}"/>
              </a:ext>
            </a:extLst>
          </p:cNvPr>
          <p:cNvSpPr/>
          <p:nvPr/>
        </p:nvSpPr>
        <p:spPr>
          <a:xfrm>
            <a:off x="6020583" y="3658488"/>
            <a:ext cx="396108" cy="130552"/>
          </a:xfrm>
          <a:custGeom>
            <a:avLst/>
            <a:gdLst>
              <a:gd name="connsiteX0" fmla="*/ 0 w 350511"/>
              <a:gd name="connsiteY0" fmla="*/ 386961 h 386961"/>
              <a:gd name="connsiteX1" fmla="*/ 53788 w 350511"/>
              <a:gd name="connsiteY1" fmla="*/ 377997 h 386961"/>
              <a:gd name="connsiteX2" fmla="*/ 62753 w 350511"/>
              <a:gd name="connsiteY2" fmla="*/ 351102 h 386961"/>
              <a:gd name="connsiteX3" fmla="*/ 98612 w 350511"/>
              <a:gd name="connsiteY3" fmla="*/ 297314 h 386961"/>
              <a:gd name="connsiteX4" fmla="*/ 116541 w 350511"/>
              <a:gd name="connsiteY4" fmla="*/ 270420 h 386961"/>
              <a:gd name="connsiteX5" fmla="*/ 152400 w 350511"/>
              <a:gd name="connsiteY5" fmla="*/ 234561 h 386961"/>
              <a:gd name="connsiteX6" fmla="*/ 161365 w 350511"/>
              <a:gd name="connsiteY6" fmla="*/ 207667 h 386961"/>
              <a:gd name="connsiteX7" fmla="*/ 188259 w 350511"/>
              <a:gd name="connsiteY7" fmla="*/ 189738 h 386961"/>
              <a:gd name="connsiteX8" fmla="*/ 206188 w 350511"/>
              <a:gd name="connsiteY8" fmla="*/ 171808 h 386961"/>
              <a:gd name="connsiteX9" fmla="*/ 277906 w 350511"/>
              <a:gd name="connsiteY9" fmla="*/ 82161 h 386961"/>
              <a:gd name="connsiteX10" fmla="*/ 304800 w 350511"/>
              <a:gd name="connsiteY10" fmla="*/ 73197 h 386961"/>
              <a:gd name="connsiteX11" fmla="*/ 322729 w 350511"/>
              <a:gd name="connsiteY11" fmla="*/ 55267 h 386961"/>
              <a:gd name="connsiteX12" fmla="*/ 349624 w 350511"/>
              <a:gd name="connsiteY12" fmla="*/ 46302 h 386961"/>
              <a:gd name="connsiteX13" fmla="*/ 322729 w 350511"/>
              <a:gd name="connsiteY13" fmla="*/ 1479 h 386961"/>
              <a:gd name="connsiteX14" fmla="*/ 295835 w 350511"/>
              <a:gd name="connsiteY14" fmla="*/ 1479 h 38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511" h="386961">
                <a:moveTo>
                  <a:pt x="0" y="386961"/>
                </a:moveTo>
                <a:cubicBezTo>
                  <a:pt x="17929" y="383973"/>
                  <a:pt x="38006" y="387015"/>
                  <a:pt x="53788" y="377997"/>
                </a:cubicBezTo>
                <a:cubicBezTo>
                  <a:pt x="61993" y="373309"/>
                  <a:pt x="58164" y="359363"/>
                  <a:pt x="62753" y="351102"/>
                </a:cubicBezTo>
                <a:cubicBezTo>
                  <a:pt x="73218" y="332265"/>
                  <a:pt x="86659" y="315243"/>
                  <a:pt x="98612" y="297314"/>
                </a:cubicBezTo>
                <a:cubicBezTo>
                  <a:pt x="104588" y="288349"/>
                  <a:pt x="108923" y="278038"/>
                  <a:pt x="116541" y="270420"/>
                </a:cubicBezTo>
                <a:lnTo>
                  <a:pt x="152400" y="234561"/>
                </a:lnTo>
                <a:cubicBezTo>
                  <a:pt x="155388" y="225596"/>
                  <a:pt x="155462" y="215046"/>
                  <a:pt x="161365" y="207667"/>
                </a:cubicBezTo>
                <a:cubicBezTo>
                  <a:pt x="168096" y="199254"/>
                  <a:pt x="179846" y="196469"/>
                  <a:pt x="188259" y="189738"/>
                </a:cubicBezTo>
                <a:cubicBezTo>
                  <a:pt x="194859" y="184458"/>
                  <a:pt x="201117" y="178570"/>
                  <a:pt x="206188" y="171808"/>
                </a:cubicBezTo>
                <a:cubicBezTo>
                  <a:pt x="215539" y="159340"/>
                  <a:pt x="254961" y="89809"/>
                  <a:pt x="277906" y="82161"/>
                </a:cubicBezTo>
                <a:lnTo>
                  <a:pt x="304800" y="73197"/>
                </a:lnTo>
                <a:cubicBezTo>
                  <a:pt x="310776" y="67220"/>
                  <a:pt x="315481" y="59616"/>
                  <a:pt x="322729" y="55267"/>
                </a:cubicBezTo>
                <a:cubicBezTo>
                  <a:pt x="330832" y="50405"/>
                  <a:pt x="345398" y="54754"/>
                  <a:pt x="349624" y="46302"/>
                </a:cubicBezTo>
                <a:cubicBezTo>
                  <a:pt x="355353" y="34845"/>
                  <a:pt x="331808" y="5110"/>
                  <a:pt x="322729" y="1479"/>
                </a:cubicBezTo>
                <a:cubicBezTo>
                  <a:pt x="314405" y="-1850"/>
                  <a:pt x="304800" y="1479"/>
                  <a:pt x="295835" y="147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DF370FD-670B-478D-A69F-80E778452132}"/>
              </a:ext>
            </a:extLst>
          </p:cNvPr>
          <p:cNvCxnSpPr>
            <a:cxnSpLocks/>
          </p:cNvCxnSpPr>
          <p:nvPr/>
        </p:nvCxnSpPr>
        <p:spPr>
          <a:xfrm flipV="1">
            <a:off x="4355976" y="3855346"/>
            <a:ext cx="0" cy="1092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D431605-E9A8-4466-BF42-6265E971C377}"/>
              </a:ext>
            </a:extLst>
          </p:cNvPr>
          <p:cNvCxnSpPr>
            <a:cxnSpLocks/>
          </p:cNvCxnSpPr>
          <p:nvPr/>
        </p:nvCxnSpPr>
        <p:spPr>
          <a:xfrm flipV="1">
            <a:off x="5148064" y="3789041"/>
            <a:ext cx="0" cy="2637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614B7AB-8BD0-446A-B67D-1591F12FE433}"/>
              </a:ext>
            </a:extLst>
          </p:cNvPr>
          <p:cNvCxnSpPr>
            <a:cxnSpLocks/>
          </p:cNvCxnSpPr>
          <p:nvPr/>
        </p:nvCxnSpPr>
        <p:spPr>
          <a:xfrm flipH="1">
            <a:off x="4742398" y="4548124"/>
            <a:ext cx="13940" cy="37786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CDDE9D3C-3478-4BC8-814A-0C19DC6EB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203" y="4963389"/>
            <a:ext cx="1135204" cy="936104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D3A898C-F260-4835-B755-5471A4387FD8}"/>
              </a:ext>
            </a:extLst>
          </p:cNvPr>
          <p:cNvSpPr/>
          <p:nvPr/>
        </p:nvSpPr>
        <p:spPr>
          <a:xfrm>
            <a:off x="3902368" y="5871342"/>
            <a:ext cx="1694000" cy="3523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Arduino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FCF3B8-699B-4478-A8EE-3CD709E99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799" y="3990866"/>
            <a:ext cx="785599" cy="796995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F645549-B37D-4538-BA38-EB8952F81B13}"/>
              </a:ext>
            </a:extLst>
          </p:cNvPr>
          <p:cNvSpPr/>
          <p:nvPr/>
        </p:nvSpPr>
        <p:spPr>
          <a:xfrm>
            <a:off x="3973337" y="3636561"/>
            <a:ext cx="1538122" cy="3523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Relay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227152A-628E-4C81-942C-21B6AD4C1C52}"/>
              </a:ext>
            </a:extLst>
          </p:cNvPr>
          <p:cNvSpPr/>
          <p:nvPr/>
        </p:nvSpPr>
        <p:spPr>
          <a:xfrm>
            <a:off x="4010632" y="4942707"/>
            <a:ext cx="1412280" cy="9858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DEE18A-B8E7-48CA-8B6B-67A9ECD8EC1F}"/>
              </a:ext>
            </a:extLst>
          </p:cNvPr>
          <p:cNvSpPr/>
          <p:nvPr/>
        </p:nvSpPr>
        <p:spPr>
          <a:xfrm>
            <a:off x="4283968" y="3964569"/>
            <a:ext cx="973439" cy="8066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258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922646-C7E4-41E6-9A92-1D551222A5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9197" y="1178315"/>
            <a:ext cx="8229600" cy="4937760"/>
          </a:xfrm>
          <a:noFill/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sym typeface="Wingdings" panose="05000000000000000000" pitchFamily="2" charset="2"/>
              </a:rPr>
              <a:t>투광기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latin typeface="+mn-ea"/>
                <a:sym typeface="Wingdings" panose="05000000000000000000" pitchFamily="2" charset="2"/>
              </a:rPr>
              <a:t>Sunforce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 100)</a:t>
            </a:r>
          </a:p>
          <a:p>
            <a:pPr lvl="1"/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ON,OFF,AUTO 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세가지상태로 일정지역에 빛을 투사</a:t>
            </a:r>
            <a:endParaRPr lang="en-US" altLang="ko-KR" sz="2000" dirty="0"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태양광패널을 이용해 전원충전</a:t>
            </a:r>
            <a:endParaRPr lang="en-US" altLang="ko-KR" sz="2000" dirty="0">
              <a:latin typeface="+mn-ea"/>
              <a:sym typeface="Wingdings" panose="05000000000000000000" pitchFamily="2" charset="2"/>
            </a:endParaRPr>
          </a:p>
          <a:p>
            <a:pPr lvl="1"/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endParaRPr lang="en-US" altLang="ko-KR" sz="2700" dirty="0">
              <a:latin typeface="+mn-ea"/>
              <a:sym typeface="Wingdings" panose="05000000000000000000" pitchFamily="2" charset="2"/>
            </a:endParaRPr>
          </a:p>
          <a:p>
            <a:endParaRPr lang="en-US" altLang="ko-KR" sz="2400" dirty="0">
              <a:latin typeface="+mn-ea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lvl="2"/>
            <a:endParaRPr lang="en-US" altLang="ko-KR" sz="1800" dirty="0">
              <a:latin typeface="+mn-ea"/>
              <a:sym typeface="Wingdings" panose="05000000000000000000" pitchFamily="2" charset="2"/>
            </a:endParaRPr>
          </a:p>
          <a:p>
            <a:endParaRPr lang="en-US" altLang="ko-KR" sz="2400" dirty="0">
              <a:latin typeface="+mn-ea"/>
              <a:sym typeface="Wingdings" panose="05000000000000000000" pitchFamily="2" charset="2"/>
            </a:endParaRPr>
          </a:p>
          <a:p>
            <a:endParaRPr lang="en-US" altLang="ko-KR" sz="28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160F1A-C41C-4D03-98F3-D943632C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연구진행사항</a:t>
            </a:r>
            <a:r>
              <a:rPr lang="en-US" altLang="ko-KR" dirty="0">
                <a:latin typeface="+mn-ea"/>
              </a:rPr>
              <a:t>(9/17) – </a:t>
            </a:r>
            <a:r>
              <a:rPr lang="ko-KR" altLang="en-US" dirty="0">
                <a:latin typeface="+mn-ea"/>
              </a:rPr>
              <a:t>투광기</a:t>
            </a:r>
            <a:endParaRPr lang="en-US" altLang="ko-KR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7F3A9-18C4-40D3-A0FB-63DC281A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495A06FB-1D95-45C0-99D8-98B8319EE30E}"/>
              </a:ext>
            </a:extLst>
          </p:cNvPr>
          <p:cNvGrpSpPr/>
          <p:nvPr/>
        </p:nvGrpSpPr>
        <p:grpSpPr>
          <a:xfrm>
            <a:off x="616605" y="4221091"/>
            <a:ext cx="7106940" cy="2059184"/>
            <a:chOff x="791599" y="2881984"/>
            <a:chExt cx="7106940" cy="2059184"/>
          </a:xfrm>
        </p:grpSpPr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968FD350-8C87-4A91-A931-DEB1FF7A4F46}"/>
                </a:ext>
              </a:extLst>
            </p:cNvPr>
            <p:cNvSpPr/>
            <p:nvPr/>
          </p:nvSpPr>
          <p:spPr>
            <a:xfrm>
              <a:off x="869009" y="2968986"/>
              <a:ext cx="746629" cy="468042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태양광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패널</a:t>
              </a:r>
            </a:p>
          </p:txBody>
        </p: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7F3D5AEA-DD7B-43A0-92E8-852E4DDEBF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08" y="3429000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A622BD6-4592-414E-B852-A825614AB2F4}"/>
                </a:ext>
              </a:extLst>
            </p:cNvPr>
            <p:cNvCxnSpPr/>
            <p:nvPr/>
          </p:nvCxnSpPr>
          <p:spPr>
            <a:xfrm>
              <a:off x="1403648" y="3429000"/>
              <a:ext cx="0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C3CFC0F7-CBA7-412C-A191-7B8E7C2D5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4201" y="3897052"/>
              <a:ext cx="1106669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0806CF0A-2530-4DB2-A662-D9BA1AE200E8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08" y="4725144"/>
              <a:ext cx="14667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9FD9BFE2-7D3E-491B-8BF1-9CFDD01D8070}"/>
                </a:ext>
              </a:extLst>
            </p:cNvPr>
            <p:cNvSpPr/>
            <p:nvPr/>
          </p:nvSpPr>
          <p:spPr>
            <a:xfrm>
              <a:off x="1418618" y="3553975"/>
              <a:ext cx="216012" cy="1507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494C4EE2-D56C-4855-AECA-2486B264D8A7}"/>
                </a:ext>
              </a:extLst>
            </p:cNvPr>
            <p:cNvSpPr/>
            <p:nvPr/>
          </p:nvSpPr>
          <p:spPr>
            <a:xfrm>
              <a:off x="791599" y="3520313"/>
              <a:ext cx="216012" cy="1507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-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7DE218AB-7AED-4E96-A754-FC91311B3896}"/>
                </a:ext>
              </a:extLst>
            </p:cNvPr>
            <p:cNvSpPr/>
            <p:nvPr/>
          </p:nvSpPr>
          <p:spPr>
            <a:xfrm>
              <a:off x="2163715" y="4077072"/>
              <a:ext cx="800677" cy="309407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충전지</a:t>
              </a: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437D9A89-1B21-46E7-A7A9-21C005906698}"/>
                </a:ext>
              </a:extLst>
            </p:cNvPr>
            <p:cNvSpPr/>
            <p:nvPr/>
          </p:nvSpPr>
          <p:spPr>
            <a:xfrm>
              <a:off x="2516674" y="3933175"/>
              <a:ext cx="216012" cy="1507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6A697F2A-E7BD-4B80-9FE7-FDE326BA1D35}"/>
                </a:ext>
              </a:extLst>
            </p:cNvPr>
            <p:cNvSpPr/>
            <p:nvPr/>
          </p:nvSpPr>
          <p:spPr>
            <a:xfrm>
              <a:off x="6624603" y="3754456"/>
              <a:ext cx="111682" cy="1125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D4BDC914-4253-40DF-B5A7-1F7B799C6828}"/>
                </a:ext>
              </a:extLst>
            </p:cNvPr>
            <p:cNvSpPr/>
            <p:nvPr/>
          </p:nvSpPr>
          <p:spPr>
            <a:xfrm>
              <a:off x="6060503" y="4077072"/>
              <a:ext cx="111682" cy="1125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235C43AE-6CF3-4ECB-B334-3A7C479712D3}"/>
                </a:ext>
              </a:extLst>
            </p:cNvPr>
            <p:cNvSpPr/>
            <p:nvPr/>
          </p:nvSpPr>
          <p:spPr>
            <a:xfrm>
              <a:off x="6060503" y="3313347"/>
              <a:ext cx="111682" cy="1125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BD358891-F3D0-4EF1-B701-07E25F79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0503" y="3810709"/>
              <a:ext cx="564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BB128DAD-5DB7-48C0-A864-E6B3ACCAEA93}"/>
                </a:ext>
              </a:extLst>
            </p:cNvPr>
            <p:cNvCxnSpPr>
              <a:cxnSpLocks/>
              <a:stCxn id="165" idx="4"/>
            </p:cNvCxnSpPr>
            <p:nvPr/>
          </p:nvCxnSpPr>
          <p:spPr>
            <a:xfrm>
              <a:off x="6116344" y="4189578"/>
              <a:ext cx="0" cy="4301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550705AD-5C6E-4C13-B576-B624EA8C8B77}"/>
                </a:ext>
              </a:extLst>
            </p:cNvPr>
            <p:cNvSpPr/>
            <p:nvPr/>
          </p:nvSpPr>
          <p:spPr>
            <a:xfrm>
              <a:off x="5020343" y="4569740"/>
              <a:ext cx="700413" cy="294540"/>
            </a:xfrm>
            <a:prstGeom prst="roundRect">
              <a:avLst/>
            </a:prstGeom>
            <a:noFill/>
            <a:ln>
              <a:solidFill>
                <a:srgbClr val="5CBD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D56F55B8-8156-49FC-807A-CB1F764799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344" y="3084590"/>
              <a:ext cx="16416" cy="2445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C2B8A2BD-6584-4492-9F30-CC15FFBAB896}"/>
                </a:ext>
              </a:extLst>
            </p:cNvPr>
            <p:cNvCxnSpPr>
              <a:cxnSpLocks/>
            </p:cNvCxnSpPr>
            <p:nvPr/>
          </p:nvCxnSpPr>
          <p:spPr>
            <a:xfrm>
              <a:off x="2510317" y="3900197"/>
              <a:ext cx="1845659" cy="131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45491D1D-8690-4E1C-B08E-69FDC80CFABA}"/>
                </a:ext>
              </a:extLst>
            </p:cNvPr>
            <p:cNvCxnSpPr>
              <a:cxnSpLocks/>
            </p:cNvCxnSpPr>
            <p:nvPr/>
          </p:nvCxnSpPr>
          <p:spPr>
            <a:xfrm>
              <a:off x="4354601" y="3933056"/>
              <a:ext cx="18347" cy="6867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917D7418-1000-4B3A-A927-A296855A2606}"/>
                </a:ext>
              </a:extLst>
            </p:cNvPr>
            <p:cNvCxnSpPr>
              <a:cxnSpLocks/>
            </p:cNvCxnSpPr>
            <p:nvPr/>
          </p:nvCxnSpPr>
          <p:spPr>
            <a:xfrm>
              <a:off x="4355976" y="4619757"/>
              <a:ext cx="64980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7BD5CDA0-22A8-46A7-8B31-FCAE6B9FB519}"/>
                </a:ext>
              </a:extLst>
            </p:cNvPr>
            <p:cNvGrpSpPr/>
            <p:nvPr/>
          </p:nvGrpSpPr>
          <p:grpSpPr>
            <a:xfrm>
              <a:off x="4715561" y="4092105"/>
              <a:ext cx="1400328" cy="228414"/>
              <a:chOff x="4716016" y="4275786"/>
              <a:chExt cx="1400328" cy="228414"/>
            </a:xfrm>
          </p:grpSpPr>
          <p:cxnSp>
            <p:nvCxnSpPr>
              <p:cNvPr id="267" name="직선 연결선 266">
                <a:extLst>
                  <a:ext uri="{FF2B5EF4-FFF2-40B4-BE49-F238E27FC236}">
                    <a16:creationId xmlns:a16="http://schemas.microsoft.com/office/drawing/2014/main" id="{2117A3DB-51C9-4187-B1CF-E19BB29B9DDF}"/>
                  </a:ext>
                </a:extLst>
              </p:cNvPr>
              <p:cNvCxnSpPr/>
              <p:nvPr/>
            </p:nvCxnSpPr>
            <p:spPr>
              <a:xfrm flipH="1">
                <a:off x="5508104" y="4442366"/>
                <a:ext cx="6082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직선 연결선 267">
                <a:extLst>
                  <a:ext uri="{FF2B5EF4-FFF2-40B4-BE49-F238E27FC236}">
                    <a16:creationId xmlns:a16="http://schemas.microsoft.com/office/drawing/2014/main" id="{6030519C-88BF-40A1-A913-2D70623BD0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16016" y="4439739"/>
                <a:ext cx="43204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타원 268">
                <a:extLst>
                  <a:ext uri="{FF2B5EF4-FFF2-40B4-BE49-F238E27FC236}">
                    <a16:creationId xmlns:a16="http://schemas.microsoft.com/office/drawing/2014/main" id="{99CE7FAE-6146-42FA-A00F-F390640493E7}"/>
                  </a:ext>
                </a:extLst>
              </p:cNvPr>
              <p:cNvSpPr/>
              <p:nvPr/>
            </p:nvSpPr>
            <p:spPr>
              <a:xfrm>
                <a:off x="5436784" y="4391694"/>
                <a:ext cx="111682" cy="1125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0" name="직선 연결선 269">
                <a:extLst>
                  <a:ext uri="{FF2B5EF4-FFF2-40B4-BE49-F238E27FC236}">
                    <a16:creationId xmlns:a16="http://schemas.microsoft.com/office/drawing/2014/main" id="{BA438446-64F9-41B9-A911-550C8B96D9A6}"/>
                  </a:ext>
                </a:extLst>
              </p:cNvPr>
              <p:cNvCxnSpPr/>
              <p:nvPr/>
            </p:nvCxnSpPr>
            <p:spPr>
              <a:xfrm flipV="1">
                <a:off x="5148065" y="4275786"/>
                <a:ext cx="288719" cy="1721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D3DA943D-3E43-4373-AB63-6FB214965435}"/>
                </a:ext>
              </a:extLst>
            </p:cNvPr>
            <p:cNvCxnSpPr>
              <a:cxnSpLocks/>
            </p:cNvCxnSpPr>
            <p:nvPr/>
          </p:nvCxnSpPr>
          <p:spPr>
            <a:xfrm>
              <a:off x="5706193" y="4619757"/>
              <a:ext cx="4101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1612B088-6031-4107-BDB7-8066F8BFC292}"/>
                </a:ext>
              </a:extLst>
            </p:cNvPr>
            <p:cNvSpPr/>
            <p:nvPr/>
          </p:nvSpPr>
          <p:spPr>
            <a:xfrm>
              <a:off x="4817688" y="4616434"/>
              <a:ext cx="216012" cy="1507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V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1ABA086-B8FA-4BBB-8D27-25D09597401A}"/>
                </a:ext>
              </a:extLst>
            </p:cNvPr>
            <p:cNvSpPr/>
            <p:nvPr/>
          </p:nvSpPr>
          <p:spPr>
            <a:xfrm>
              <a:off x="5110898" y="4411006"/>
              <a:ext cx="216012" cy="1507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S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EEE6A26-8204-4D14-BC64-F8FFB3B03D44}"/>
                </a:ext>
              </a:extLst>
            </p:cNvPr>
            <p:cNvSpPr/>
            <p:nvPr/>
          </p:nvSpPr>
          <p:spPr>
            <a:xfrm>
              <a:off x="5667336" y="4642127"/>
              <a:ext cx="216012" cy="1507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500FCD5D-D787-4B84-8FC5-42EAA908B3ED}"/>
                </a:ext>
              </a:extLst>
            </p:cNvPr>
            <p:cNvSpPr/>
            <p:nvPr/>
          </p:nvSpPr>
          <p:spPr>
            <a:xfrm>
              <a:off x="6060503" y="3102942"/>
              <a:ext cx="461560" cy="2203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on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7D31B097-DAF7-4C93-871F-F4D673EA45A2}"/>
                </a:ext>
              </a:extLst>
            </p:cNvPr>
            <p:cNvSpPr/>
            <p:nvPr/>
          </p:nvSpPr>
          <p:spPr>
            <a:xfrm>
              <a:off x="6116344" y="4050625"/>
              <a:ext cx="564093" cy="1893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auto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357E4244-1375-4CF9-A126-6C5E2660DD6E}"/>
                </a:ext>
              </a:extLst>
            </p:cNvPr>
            <p:cNvCxnSpPr>
              <a:endCxn id="164" idx="6"/>
            </p:cNvCxnSpPr>
            <p:nvPr/>
          </p:nvCxnSpPr>
          <p:spPr>
            <a:xfrm flipH="1">
              <a:off x="6736285" y="3810709"/>
              <a:ext cx="28398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0B8543AE-048F-4281-8452-FC9F3058CE6E}"/>
                </a:ext>
              </a:extLst>
            </p:cNvPr>
            <p:cNvSpPr/>
            <p:nvPr/>
          </p:nvSpPr>
          <p:spPr>
            <a:xfrm>
              <a:off x="2539331" y="4500142"/>
              <a:ext cx="216012" cy="1507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-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A04EC1A0-A48C-4392-B447-9E8A590CD1C9}"/>
                </a:ext>
              </a:extLst>
            </p:cNvPr>
            <p:cNvCxnSpPr/>
            <p:nvPr/>
          </p:nvCxnSpPr>
          <p:spPr>
            <a:xfrm>
              <a:off x="7020272" y="3821766"/>
              <a:ext cx="5040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BE3714D8-D060-4BC7-B075-B2A1A3207809}"/>
                </a:ext>
              </a:extLst>
            </p:cNvPr>
            <p:cNvCxnSpPr>
              <a:cxnSpLocks/>
            </p:cNvCxnSpPr>
            <p:nvPr/>
          </p:nvCxnSpPr>
          <p:spPr>
            <a:xfrm>
              <a:off x="7524328" y="3671048"/>
              <a:ext cx="0" cy="3411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5CD4C477-0E9E-4B2E-B6DF-6F4B92657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4328" y="4207600"/>
              <a:ext cx="9617" cy="1579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6B63D71B-04B2-4841-A51C-F7F5D5A71304}"/>
                </a:ext>
              </a:extLst>
            </p:cNvPr>
            <p:cNvSpPr/>
            <p:nvPr/>
          </p:nvSpPr>
          <p:spPr>
            <a:xfrm>
              <a:off x="7468487" y="3897052"/>
              <a:ext cx="111682" cy="1125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9C7F1648-80A2-4D7D-B9A8-5672ADACC781}"/>
                </a:ext>
              </a:extLst>
            </p:cNvPr>
            <p:cNvSpPr/>
            <p:nvPr/>
          </p:nvSpPr>
          <p:spPr>
            <a:xfrm>
              <a:off x="7468487" y="3642850"/>
              <a:ext cx="111682" cy="1125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D0061FF5-384A-4E26-B3AA-2A3BC55456C4}"/>
                </a:ext>
              </a:extLst>
            </p:cNvPr>
            <p:cNvCxnSpPr>
              <a:cxnSpLocks/>
              <a:stCxn id="186" idx="4"/>
            </p:cNvCxnSpPr>
            <p:nvPr/>
          </p:nvCxnSpPr>
          <p:spPr>
            <a:xfrm>
              <a:off x="7524328" y="4009558"/>
              <a:ext cx="131214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BA91E870-7625-40CE-8D65-E29A26BB1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3945" y="3425853"/>
              <a:ext cx="149947" cy="2606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2497ADD-A617-4B67-B997-FE089E8D3067}"/>
                </a:ext>
              </a:extLst>
            </p:cNvPr>
            <p:cNvCxnSpPr/>
            <p:nvPr/>
          </p:nvCxnSpPr>
          <p:spPr>
            <a:xfrm>
              <a:off x="6116344" y="3313347"/>
              <a:ext cx="1407984" cy="99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9468C9EA-5381-4F2A-964A-A3CA04B6DE50}"/>
                </a:ext>
              </a:extLst>
            </p:cNvPr>
            <p:cNvCxnSpPr>
              <a:cxnSpLocks/>
            </p:cNvCxnSpPr>
            <p:nvPr/>
          </p:nvCxnSpPr>
          <p:spPr>
            <a:xfrm>
              <a:off x="7524328" y="3313347"/>
              <a:ext cx="0" cy="1564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FBD4EF6B-D9F7-4F93-BC6D-80A76DA3A3CE}"/>
                </a:ext>
              </a:extLst>
            </p:cNvPr>
            <p:cNvCxnSpPr/>
            <p:nvPr/>
          </p:nvCxnSpPr>
          <p:spPr>
            <a:xfrm>
              <a:off x="6116344" y="4355385"/>
              <a:ext cx="7599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원호 192">
              <a:extLst>
                <a:ext uri="{FF2B5EF4-FFF2-40B4-BE49-F238E27FC236}">
                  <a16:creationId xmlns:a16="http://schemas.microsoft.com/office/drawing/2014/main" id="{0290B4CD-0405-44B0-8D2D-C45048A3C7BF}"/>
                </a:ext>
              </a:extLst>
            </p:cNvPr>
            <p:cNvSpPr/>
            <p:nvPr/>
          </p:nvSpPr>
          <p:spPr>
            <a:xfrm rot="16200000">
              <a:off x="6880682" y="4217397"/>
              <a:ext cx="303580" cy="283988"/>
            </a:xfrm>
            <a:prstGeom prst="arc">
              <a:avLst>
                <a:gd name="adj1" fmla="val 16200000"/>
                <a:gd name="adj2" fmla="val 530706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12C1F2B5-0EE7-4D86-ABAC-FA04F43B0771}"/>
                </a:ext>
              </a:extLst>
            </p:cNvPr>
            <p:cNvCxnSpPr>
              <a:cxnSpLocks/>
            </p:cNvCxnSpPr>
            <p:nvPr/>
          </p:nvCxnSpPr>
          <p:spPr>
            <a:xfrm>
              <a:off x="7173174" y="4342368"/>
              <a:ext cx="358842" cy="33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사각형: 둥근 모서리 194">
              <a:extLst>
                <a:ext uri="{FF2B5EF4-FFF2-40B4-BE49-F238E27FC236}">
                  <a16:creationId xmlns:a16="http://schemas.microsoft.com/office/drawing/2014/main" id="{4B8E7F79-4E25-4379-9133-B856117A5C26}"/>
                </a:ext>
              </a:extLst>
            </p:cNvPr>
            <p:cNvSpPr/>
            <p:nvPr/>
          </p:nvSpPr>
          <p:spPr>
            <a:xfrm>
              <a:off x="5110898" y="4070350"/>
              <a:ext cx="538090" cy="29453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4DF8446B-32A2-4249-B634-518E03CA6B20}"/>
                </a:ext>
              </a:extLst>
            </p:cNvPr>
            <p:cNvCxnSpPr>
              <a:stCxn id="169" idx="0"/>
              <a:endCxn id="195" idx="2"/>
            </p:cNvCxnSpPr>
            <p:nvPr/>
          </p:nvCxnSpPr>
          <p:spPr>
            <a:xfrm flipV="1">
              <a:off x="5370550" y="4364882"/>
              <a:ext cx="9393" cy="204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이등변 삼각형 196">
              <a:extLst>
                <a:ext uri="{FF2B5EF4-FFF2-40B4-BE49-F238E27FC236}">
                  <a16:creationId xmlns:a16="http://schemas.microsoft.com/office/drawing/2014/main" id="{E116E4C9-BF0E-425E-A1B7-74898709C836}"/>
                </a:ext>
              </a:extLst>
            </p:cNvPr>
            <p:cNvSpPr/>
            <p:nvPr/>
          </p:nvSpPr>
          <p:spPr>
            <a:xfrm rot="5400000">
              <a:off x="1673480" y="3812537"/>
              <a:ext cx="192427" cy="16356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EBAEFAB5-CFE4-4D98-B750-E94F54B8F97E}"/>
                </a:ext>
              </a:extLst>
            </p:cNvPr>
            <p:cNvCxnSpPr>
              <a:cxnSpLocks/>
            </p:cNvCxnSpPr>
            <p:nvPr/>
          </p:nvCxnSpPr>
          <p:spPr>
            <a:xfrm>
              <a:off x="1851476" y="3798105"/>
              <a:ext cx="0" cy="19242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886DC38C-62A9-4667-A257-0DE0D51E533C}"/>
                </a:ext>
              </a:extLst>
            </p:cNvPr>
            <p:cNvSpPr/>
            <p:nvPr/>
          </p:nvSpPr>
          <p:spPr>
            <a:xfrm>
              <a:off x="2500617" y="3880738"/>
              <a:ext cx="54813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61992EEF-188B-4F67-984F-22BBD27D4BC9}"/>
                </a:ext>
              </a:extLst>
            </p:cNvPr>
            <p:cNvSpPr/>
            <p:nvPr/>
          </p:nvSpPr>
          <p:spPr>
            <a:xfrm>
              <a:off x="2517998" y="4702436"/>
              <a:ext cx="54813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D70F5123-2B41-48A3-9592-D5939F4053A8}"/>
                </a:ext>
              </a:extLst>
            </p:cNvPr>
            <p:cNvSpPr/>
            <p:nvPr/>
          </p:nvSpPr>
          <p:spPr>
            <a:xfrm>
              <a:off x="6098131" y="4333217"/>
              <a:ext cx="54813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06B73B4D-9CF0-46A7-8A73-9AC04C610B0D}"/>
                </a:ext>
              </a:extLst>
            </p:cNvPr>
            <p:cNvSpPr/>
            <p:nvPr/>
          </p:nvSpPr>
          <p:spPr>
            <a:xfrm>
              <a:off x="7021300" y="3798105"/>
              <a:ext cx="54813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사각형: 둥근 모서리 202">
              <a:extLst>
                <a:ext uri="{FF2B5EF4-FFF2-40B4-BE49-F238E27FC236}">
                  <a16:creationId xmlns:a16="http://schemas.microsoft.com/office/drawing/2014/main" id="{588D519F-33A0-4849-987A-C27202CB92B1}"/>
                </a:ext>
              </a:extLst>
            </p:cNvPr>
            <p:cNvSpPr/>
            <p:nvPr/>
          </p:nvSpPr>
          <p:spPr>
            <a:xfrm>
              <a:off x="7277308" y="3135119"/>
              <a:ext cx="621231" cy="136502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FEF9FC57-2774-49E0-B6B8-9E1709DEC90D}"/>
                </a:ext>
              </a:extLst>
            </p:cNvPr>
            <p:cNvSpPr/>
            <p:nvPr/>
          </p:nvSpPr>
          <p:spPr>
            <a:xfrm>
              <a:off x="869009" y="2968986"/>
              <a:ext cx="746629" cy="468042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태양광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패널</a:t>
              </a:r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682D91C6-5EF9-4B22-A353-F93848AE571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08" y="3429000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A96B3EC7-FE75-4A14-A3A8-5A1E12303BD9}"/>
                </a:ext>
              </a:extLst>
            </p:cNvPr>
            <p:cNvCxnSpPr/>
            <p:nvPr/>
          </p:nvCxnSpPr>
          <p:spPr>
            <a:xfrm>
              <a:off x="1403648" y="3429000"/>
              <a:ext cx="0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A9C2E99F-E3EA-46ED-8C8A-9F2F0018B5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4201" y="3897052"/>
              <a:ext cx="1106669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5560CA70-CF16-4396-8544-ACBBCF2A1F5D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08" y="4725144"/>
              <a:ext cx="14667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B8853CC-97F5-485C-A4F4-BD11075FB8F2}"/>
                </a:ext>
              </a:extLst>
            </p:cNvPr>
            <p:cNvSpPr/>
            <p:nvPr/>
          </p:nvSpPr>
          <p:spPr>
            <a:xfrm>
              <a:off x="1418618" y="3553975"/>
              <a:ext cx="216012" cy="1507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AF767FBF-F094-49B4-A6BA-116787FE7654}"/>
                </a:ext>
              </a:extLst>
            </p:cNvPr>
            <p:cNvSpPr/>
            <p:nvPr/>
          </p:nvSpPr>
          <p:spPr>
            <a:xfrm>
              <a:off x="791599" y="3520313"/>
              <a:ext cx="216012" cy="1507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-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1" name="사각형: 둥근 모서리 210">
              <a:extLst>
                <a:ext uri="{FF2B5EF4-FFF2-40B4-BE49-F238E27FC236}">
                  <a16:creationId xmlns:a16="http://schemas.microsoft.com/office/drawing/2014/main" id="{9A50E9DE-77EA-4D65-B853-BC2A08A8D121}"/>
                </a:ext>
              </a:extLst>
            </p:cNvPr>
            <p:cNvSpPr/>
            <p:nvPr/>
          </p:nvSpPr>
          <p:spPr>
            <a:xfrm>
              <a:off x="2163715" y="4077072"/>
              <a:ext cx="800677" cy="309407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충전지</a:t>
              </a: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510939E8-F319-4867-AE4F-BE8F9C71FFB2}"/>
                </a:ext>
              </a:extLst>
            </p:cNvPr>
            <p:cNvSpPr/>
            <p:nvPr/>
          </p:nvSpPr>
          <p:spPr>
            <a:xfrm>
              <a:off x="2516674" y="3933175"/>
              <a:ext cx="216012" cy="1507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8732A9A8-362C-49C6-840B-97769BBBA4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6733" y="3068959"/>
              <a:ext cx="7181" cy="9816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사각형: 둥근 모서리 213">
              <a:extLst>
                <a:ext uri="{FF2B5EF4-FFF2-40B4-BE49-F238E27FC236}">
                  <a16:creationId xmlns:a16="http://schemas.microsoft.com/office/drawing/2014/main" id="{17507854-C949-40C7-9F38-74CB57E7D755}"/>
                </a:ext>
              </a:extLst>
            </p:cNvPr>
            <p:cNvSpPr/>
            <p:nvPr/>
          </p:nvSpPr>
          <p:spPr>
            <a:xfrm>
              <a:off x="3508296" y="2881984"/>
              <a:ext cx="1008112" cy="405212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LED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0207599F-6EF9-49AE-B384-20E9155B3A18}"/>
                </a:ext>
              </a:extLst>
            </p:cNvPr>
            <p:cNvCxnSpPr>
              <a:cxnSpLocks/>
            </p:cNvCxnSpPr>
            <p:nvPr/>
          </p:nvCxnSpPr>
          <p:spPr>
            <a:xfrm>
              <a:off x="2526733" y="3086364"/>
              <a:ext cx="9815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7F40682C-E810-496F-B0B3-7C8874DC6A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5404" y="4404667"/>
              <a:ext cx="18649" cy="5307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451AFFD4-AE82-4696-99C7-0D289AED85A9}"/>
                </a:ext>
              </a:extLst>
            </p:cNvPr>
            <p:cNvCxnSpPr>
              <a:cxnSpLocks/>
            </p:cNvCxnSpPr>
            <p:nvPr/>
          </p:nvCxnSpPr>
          <p:spPr>
            <a:xfrm>
              <a:off x="2538236" y="4941168"/>
              <a:ext cx="450087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0F885735-F501-457A-AB5C-60D617CFA7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20273" y="3821766"/>
              <a:ext cx="12199" cy="1113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8AA00572-895E-4998-9BD5-F46890264E61}"/>
                </a:ext>
              </a:extLst>
            </p:cNvPr>
            <p:cNvSpPr/>
            <p:nvPr/>
          </p:nvSpPr>
          <p:spPr>
            <a:xfrm>
              <a:off x="6624603" y="3754456"/>
              <a:ext cx="111682" cy="1125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0DF0843E-6A76-4688-96D6-BC515F5659D8}"/>
                </a:ext>
              </a:extLst>
            </p:cNvPr>
            <p:cNvSpPr/>
            <p:nvPr/>
          </p:nvSpPr>
          <p:spPr>
            <a:xfrm>
              <a:off x="6060503" y="4077072"/>
              <a:ext cx="111682" cy="1125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60CA8472-4AD1-4832-8B14-992A83F1555B}"/>
                </a:ext>
              </a:extLst>
            </p:cNvPr>
            <p:cNvSpPr/>
            <p:nvPr/>
          </p:nvSpPr>
          <p:spPr>
            <a:xfrm>
              <a:off x="6060503" y="3313347"/>
              <a:ext cx="111682" cy="1125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F7A7DEBC-3DD6-43FF-99FF-9D4B5A013B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0503" y="3810709"/>
              <a:ext cx="564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60488ED6-0005-4068-8F08-F50E4D49ACDD}"/>
                </a:ext>
              </a:extLst>
            </p:cNvPr>
            <p:cNvCxnSpPr>
              <a:cxnSpLocks/>
              <a:stCxn id="220" idx="4"/>
            </p:cNvCxnSpPr>
            <p:nvPr/>
          </p:nvCxnSpPr>
          <p:spPr>
            <a:xfrm>
              <a:off x="6116344" y="4189578"/>
              <a:ext cx="0" cy="4301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사각형: 둥근 모서리 223">
              <a:extLst>
                <a:ext uri="{FF2B5EF4-FFF2-40B4-BE49-F238E27FC236}">
                  <a16:creationId xmlns:a16="http://schemas.microsoft.com/office/drawing/2014/main" id="{11221119-D4AD-494F-9622-7981C3C337A9}"/>
                </a:ext>
              </a:extLst>
            </p:cNvPr>
            <p:cNvSpPr/>
            <p:nvPr/>
          </p:nvSpPr>
          <p:spPr>
            <a:xfrm>
              <a:off x="5020343" y="4569740"/>
              <a:ext cx="700413" cy="2945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998CABAB-AF61-48B0-808D-7E082359692C}"/>
                </a:ext>
              </a:extLst>
            </p:cNvPr>
            <p:cNvCxnSpPr>
              <a:cxnSpLocks/>
              <a:stCxn id="214" idx="3"/>
            </p:cNvCxnSpPr>
            <p:nvPr/>
          </p:nvCxnSpPr>
          <p:spPr>
            <a:xfrm>
              <a:off x="4516408" y="3084590"/>
              <a:ext cx="1616352" cy="17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1064A30C-FA78-4B86-A9FC-0ABBD1701ECE}"/>
                </a:ext>
              </a:extLst>
            </p:cNvPr>
            <p:cNvCxnSpPr>
              <a:cxnSpLocks/>
              <a:endCxn id="258" idx="0"/>
            </p:cNvCxnSpPr>
            <p:nvPr/>
          </p:nvCxnSpPr>
          <p:spPr>
            <a:xfrm flipV="1">
              <a:off x="4715561" y="3072211"/>
              <a:ext cx="3455" cy="11838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5F54E7F7-2055-478F-8FFB-078049AF9E41}"/>
                </a:ext>
              </a:extLst>
            </p:cNvPr>
            <p:cNvCxnSpPr>
              <a:cxnSpLocks/>
            </p:cNvCxnSpPr>
            <p:nvPr/>
          </p:nvCxnSpPr>
          <p:spPr>
            <a:xfrm>
              <a:off x="2510317" y="3900197"/>
              <a:ext cx="1845659" cy="131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A1A93153-E481-433B-91CE-F1B1416EBDBF}"/>
                </a:ext>
              </a:extLst>
            </p:cNvPr>
            <p:cNvCxnSpPr>
              <a:cxnSpLocks/>
            </p:cNvCxnSpPr>
            <p:nvPr/>
          </p:nvCxnSpPr>
          <p:spPr>
            <a:xfrm>
              <a:off x="4354601" y="3933056"/>
              <a:ext cx="18347" cy="6867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DEF552D1-CB05-4347-BDAF-F3F01DE6CA35}"/>
                </a:ext>
              </a:extLst>
            </p:cNvPr>
            <p:cNvCxnSpPr>
              <a:cxnSpLocks/>
            </p:cNvCxnSpPr>
            <p:nvPr/>
          </p:nvCxnSpPr>
          <p:spPr>
            <a:xfrm>
              <a:off x="4355976" y="4619757"/>
              <a:ext cx="64980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2036E2CE-16AA-477E-8D8B-4ED83EEA297F}"/>
                </a:ext>
              </a:extLst>
            </p:cNvPr>
            <p:cNvGrpSpPr/>
            <p:nvPr/>
          </p:nvGrpSpPr>
          <p:grpSpPr>
            <a:xfrm>
              <a:off x="4715561" y="4092105"/>
              <a:ext cx="1400328" cy="228414"/>
              <a:chOff x="4716016" y="4275786"/>
              <a:chExt cx="1400328" cy="228414"/>
            </a:xfrm>
          </p:grpSpPr>
          <p:cxnSp>
            <p:nvCxnSpPr>
              <p:cNvPr id="263" name="직선 연결선 262">
                <a:extLst>
                  <a:ext uri="{FF2B5EF4-FFF2-40B4-BE49-F238E27FC236}">
                    <a16:creationId xmlns:a16="http://schemas.microsoft.com/office/drawing/2014/main" id="{EBE9C93A-B6E9-43D5-9E55-7E9CFF920E5D}"/>
                  </a:ext>
                </a:extLst>
              </p:cNvPr>
              <p:cNvCxnSpPr/>
              <p:nvPr/>
            </p:nvCxnSpPr>
            <p:spPr>
              <a:xfrm flipH="1">
                <a:off x="5508104" y="4442366"/>
                <a:ext cx="60824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 263">
                <a:extLst>
                  <a:ext uri="{FF2B5EF4-FFF2-40B4-BE49-F238E27FC236}">
                    <a16:creationId xmlns:a16="http://schemas.microsoft.com/office/drawing/2014/main" id="{91881E68-5425-454F-AEA9-C1B305AA52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16016" y="4439739"/>
                <a:ext cx="43204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6266B47B-2DAD-43C0-9CF1-878382DF5924}"/>
                  </a:ext>
                </a:extLst>
              </p:cNvPr>
              <p:cNvSpPr/>
              <p:nvPr/>
            </p:nvSpPr>
            <p:spPr>
              <a:xfrm>
                <a:off x="5436784" y="4391694"/>
                <a:ext cx="111682" cy="1125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6" name="직선 연결선 265">
                <a:extLst>
                  <a:ext uri="{FF2B5EF4-FFF2-40B4-BE49-F238E27FC236}">
                    <a16:creationId xmlns:a16="http://schemas.microsoft.com/office/drawing/2014/main" id="{6B082F2D-1700-4AEB-996F-C2F9D1043FF3}"/>
                  </a:ext>
                </a:extLst>
              </p:cNvPr>
              <p:cNvCxnSpPr/>
              <p:nvPr/>
            </p:nvCxnSpPr>
            <p:spPr>
              <a:xfrm flipV="1">
                <a:off x="5148065" y="4275786"/>
                <a:ext cx="288719" cy="1721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0EDB2B8B-EB27-4CDC-96B1-C07061BCB106}"/>
                </a:ext>
              </a:extLst>
            </p:cNvPr>
            <p:cNvCxnSpPr>
              <a:cxnSpLocks/>
            </p:cNvCxnSpPr>
            <p:nvPr/>
          </p:nvCxnSpPr>
          <p:spPr>
            <a:xfrm>
              <a:off x="5706193" y="4619757"/>
              <a:ext cx="4101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54480707-F389-4AA6-B7CA-6A907D4CE174}"/>
                </a:ext>
              </a:extLst>
            </p:cNvPr>
            <p:cNvSpPr/>
            <p:nvPr/>
          </p:nvSpPr>
          <p:spPr>
            <a:xfrm>
              <a:off x="4817688" y="4616434"/>
              <a:ext cx="216012" cy="1507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V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95A3C9F7-B9AF-48F2-81C3-2070A71AE4AA}"/>
                </a:ext>
              </a:extLst>
            </p:cNvPr>
            <p:cNvSpPr/>
            <p:nvPr/>
          </p:nvSpPr>
          <p:spPr>
            <a:xfrm>
              <a:off x="5110898" y="4411006"/>
              <a:ext cx="216012" cy="1507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S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1386B90A-4F0E-4FD2-8358-8987040BCA37}"/>
                </a:ext>
              </a:extLst>
            </p:cNvPr>
            <p:cNvSpPr/>
            <p:nvPr/>
          </p:nvSpPr>
          <p:spPr>
            <a:xfrm>
              <a:off x="5667336" y="4642127"/>
              <a:ext cx="216012" cy="1507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5" name="사각형: 둥근 모서리 234">
              <a:extLst>
                <a:ext uri="{FF2B5EF4-FFF2-40B4-BE49-F238E27FC236}">
                  <a16:creationId xmlns:a16="http://schemas.microsoft.com/office/drawing/2014/main" id="{88A38CE3-CA51-48EB-AC73-221F0A4F397D}"/>
                </a:ext>
              </a:extLst>
            </p:cNvPr>
            <p:cNvSpPr/>
            <p:nvPr/>
          </p:nvSpPr>
          <p:spPr>
            <a:xfrm>
              <a:off x="4931585" y="4618732"/>
              <a:ext cx="860704" cy="17882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IR </a:t>
              </a:r>
              <a:r>
                <a:rPr lang="ko-KR" altLang="en-US" sz="1200" dirty="0">
                  <a:solidFill>
                    <a:schemeClr val="tx1"/>
                  </a:solidFill>
                </a:rPr>
                <a:t>센서</a:t>
              </a:r>
            </a:p>
          </p:txBody>
        </p:sp>
        <p:sp>
          <p:nvSpPr>
            <p:cNvPr id="236" name="사각형: 둥근 모서리 235">
              <a:extLst>
                <a:ext uri="{FF2B5EF4-FFF2-40B4-BE49-F238E27FC236}">
                  <a16:creationId xmlns:a16="http://schemas.microsoft.com/office/drawing/2014/main" id="{531C3B93-0480-4365-AFDF-10AF32630C13}"/>
                </a:ext>
              </a:extLst>
            </p:cNvPr>
            <p:cNvSpPr/>
            <p:nvPr/>
          </p:nvSpPr>
          <p:spPr>
            <a:xfrm>
              <a:off x="6060503" y="3102942"/>
              <a:ext cx="461560" cy="2203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on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37" name="사각형: 둥근 모서리 236">
              <a:extLst>
                <a:ext uri="{FF2B5EF4-FFF2-40B4-BE49-F238E27FC236}">
                  <a16:creationId xmlns:a16="http://schemas.microsoft.com/office/drawing/2014/main" id="{BA959052-2260-4330-B81B-5159FB423CAA}"/>
                </a:ext>
              </a:extLst>
            </p:cNvPr>
            <p:cNvSpPr/>
            <p:nvPr/>
          </p:nvSpPr>
          <p:spPr>
            <a:xfrm>
              <a:off x="6116344" y="4050625"/>
              <a:ext cx="564093" cy="1893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auto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6F992BD1-03AF-4B40-82D8-4CDEF9188C6C}"/>
                </a:ext>
              </a:extLst>
            </p:cNvPr>
            <p:cNvCxnSpPr>
              <a:endCxn id="219" idx="6"/>
            </p:cNvCxnSpPr>
            <p:nvPr/>
          </p:nvCxnSpPr>
          <p:spPr>
            <a:xfrm flipH="1">
              <a:off x="6736285" y="3810709"/>
              <a:ext cx="2839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A444B8BF-830B-4412-B51B-B835FCEA3942}"/>
                </a:ext>
              </a:extLst>
            </p:cNvPr>
            <p:cNvSpPr/>
            <p:nvPr/>
          </p:nvSpPr>
          <p:spPr>
            <a:xfrm>
              <a:off x="2539331" y="4500142"/>
              <a:ext cx="216012" cy="1507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-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9CC8D303-A836-46EC-90D1-F4D7E7F790A0}"/>
                </a:ext>
              </a:extLst>
            </p:cNvPr>
            <p:cNvCxnSpPr/>
            <p:nvPr/>
          </p:nvCxnSpPr>
          <p:spPr>
            <a:xfrm>
              <a:off x="7020272" y="3821766"/>
              <a:ext cx="5040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80BE5602-9B34-489A-9DF5-A917DD02B0F9}"/>
                </a:ext>
              </a:extLst>
            </p:cNvPr>
            <p:cNvCxnSpPr>
              <a:cxnSpLocks/>
            </p:cNvCxnSpPr>
            <p:nvPr/>
          </p:nvCxnSpPr>
          <p:spPr>
            <a:xfrm>
              <a:off x="7524328" y="3671048"/>
              <a:ext cx="0" cy="3411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05B8420B-67BD-4245-9632-936504EFD0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4328" y="4207600"/>
              <a:ext cx="9617" cy="1579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C5408C1B-1923-4E08-8FBA-1F20640E79CD}"/>
                </a:ext>
              </a:extLst>
            </p:cNvPr>
            <p:cNvSpPr/>
            <p:nvPr/>
          </p:nvSpPr>
          <p:spPr>
            <a:xfrm>
              <a:off x="7468487" y="3897052"/>
              <a:ext cx="111682" cy="1125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6351E399-3836-4F5A-84BA-8772112CF5CF}"/>
                </a:ext>
              </a:extLst>
            </p:cNvPr>
            <p:cNvSpPr/>
            <p:nvPr/>
          </p:nvSpPr>
          <p:spPr>
            <a:xfrm>
              <a:off x="7468487" y="3642850"/>
              <a:ext cx="111682" cy="1125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5" name="직선 연결선 244">
              <a:extLst>
                <a:ext uri="{FF2B5EF4-FFF2-40B4-BE49-F238E27FC236}">
                  <a16:creationId xmlns:a16="http://schemas.microsoft.com/office/drawing/2014/main" id="{415E6FD1-6CB2-4025-ACE1-883D8BF47859}"/>
                </a:ext>
              </a:extLst>
            </p:cNvPr>
            <p:cNvCxnSpPr>
              <a:cxnSpLocks/>
              <a:stCxn id="243" idx="4"/>
            </p:cNvCxnSpPr>
            <p:nvPr/>
          </p:nvCxnSpPr>
          <p:spPr>
            <a:xfrm>
              <a:off x="7524328" y="4009558"/>
              <a:ext cx="131214" cy="1800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E84C3464-F42B-4BF1-A062-B1176AC6A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3945" y="3425853"/>
              <a:ext cx="149947" cy="2606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3CE711B3-DEE4-49A3-B41B-FCC38C4D183F}"/>
                </a:ext>
              </a:extLst>
            </p:cNvPr>
            <p:cNvCxnSpPr/>
            <p:nvPr/>
          </p:nvCxnSpPr>
          <p:spPr>
            <a:xfrm>
              <a:off x="6116344" y="3313347"/>
              <a:ext cx="1407984" cy="99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DA410784-C070-4BC4-94C4-513F68303695}"/>
                </a:ext>
              </a:extLst>
            </p:cNvPr>
            <p:cNvCxnSpPr>
              <a:cxnSpLocks/>
            </p:cNvCxnSpPr>
            <p:nvPr/>
          </p:nvCxnSpPr>
          <p:spPr>
            <a:xfrm>
              <a:off x="7524328" y="3313347"/>
              <a:ext cx="0" cy="156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474652C8-6D38-4D7B-9180-A9EB7C78AC57}"/>
                </a:ext>
              </a:extLst>
            </p:cNvPr>
            <p:cNvCxnSpPr/>
            <p:nvPr/>
          </p:nvCxnSpPr>
          <p:spPr>
            <a:xfrm>
              <a:off x="6116344" y="4355385"/>
              <a:ext cx="7599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원호 249">
              <a:extLst>
                <a:ext uri="{FF2B5EF4-FFF2-40B4-BE49-F238E27FC236}">
                  <a16:creationId xmlns:a16="http://schemas.microsoft.com/office/drawing/2014/main" id="{4014A53C-95FC-405E-B94B-76F4556AA3E2}"/>
                </a:ext>
              </a:extLst>
            </p:cNvPr>
            <p:cNvSpPr/>
            <p:nvPr/>
          </p:nvSpPr>
          <p:spPr>
            <a:xfrm rot="16200000">
              <a:off x="6880682" y="4217397"/>
              <a:ext cx="303580" cy="283988"/>
            </a:xfrm>
            <a:prstGeom prst="arc">
              <a:avLst>
                <a:gd name="adj1" fmla="val 16200000"/>
                <a:gd name="adj2" fmla="val 530706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750B1546-D96A-400C-816A-36152CDB22A1}"/>
                </a:ext>
              </a:extLst>
            </p:cNvPr>
            <p:cNvCxnSpPr>
              <a:cxnSpLocks/>
            </p:cNvCxnSpPr>
            <p:nvPr/>
          </p:nvCxnSpPr>
          <p:spPr>
            <a:xfrm>
              <a:off x="7173174" y="4342368"/>
              <a:ext cx="358842" cy="33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사각형: 둥근 모서리 251">
              <a:extLst>
                <a:ext uri="{FF2B5EF4-FFF2-40B4-BE49-F238E27FC236}">
                  <a16:creationId xmlns:a16="http://schemas.microsoft.com/office/drawing/2014/main" id="{07262250-49A2-48DC-83EE-B7CE3E46724E}"/>
                </a:ext>
              </a:extLst>
            </p:cNvPr>
            <p:cNvSpPr/>
            <p:nvPr/>
          </p:nvSpPr>
          <p:spPr>
            <a:xfrm>
              <a:off x="5110898" y="4070350"/>
              <a:ext cx="538090" cy="29453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3" name="직선 화살표 연결선 252">
              <a:extLst>
                <a:ext uri="{FF2B5EF4-FFF2-40B4-BE49-F238E27FC236}">
                  <a16:creationId xmlns:a16="http://schemas.microsoft.com/office/drawing/2014/main" id="{A5514C4D-26CA-4190-96DE-34922B47729A}"/>
                </a:ext>
              </a:extLst>
            </p:cNvPr>
            <p:cNvCxnSpPr>
              <a:stCxn id="224" idx="0"/>
              <a:endCxn id="252" idx="2"/>
            </p:cNvCxnSpPr>
            <p:nvPr/>
          </p:nvCxnSpPr>
          <p:spPr>
            <a:xfrm flipV="1">
              <a:off x="5370550" y="4364882"/>
              <a:ext cx="9393" cy="204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이등변 삼각형 253">
              <a:extLst>
                <a:ext uri="{FF2B5EF4-FFF2-40B4-BE49-F238E27FC236}">
                  <a16:creationId xmlns:a16="http://schemas.microsoft.com/office/drawing/2014/main" id="{7BBFE092-CF84-4CEC-BDBA-E13B14FCAED5}"/>
                </a:ext>
              </a:extLst>
            </p:cNvPr>
            <p:cNvSpPr/>
            <p:nvPr/>
          </p:nvSpPr>
          <p:spPr>
            <a:xfrm rot="5400000">
              <a:off x="1673480" y="3812537"/>
              <a:ext cx="192427" cy="16356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BC6C5BCE-4C67-4FA3-BC00-E1316A65064E}"/>
                </a:ext>
              </a:extLst>
            </p:cNvPr>
            <p:cNvCxnSpPr>
              <a:cxnSpLocks/>
            </p:cNvCxnSpPr>
            <p:nvPr/>
          </p:nvCxnSpPr>
          <p:spPr>
            <a:xfrm>
              <a:off x="1851476" y="3798105"/>
              <a:ext cx="0" cy="19242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414F162A-ADA0-4994-A695-5302B1957D31}"/>
                </a:ext>
              </a:extLst>
            </p:cNvPr>
            <p:cNvSpPr/>
            <p:nvPr/>
          </p:nvSpPr>
          <p:spPr>
            <a:xfrm>
              <a:off x="2500617" y="3880738"/>
              <a:ext cx="54813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5F6CF73C-BD05-4074-9A5B-3C9B6192AEA0}"/>
                </a:ext>
              </a:extLst>
            </p:cNvPr>
            <p:cNvSpPr/>
            <p:nvPr/>
          </p:nvSpPr>
          <p:spPr>
            <a:xfrm>
              <a:off x="2517998" y="4702436"/>
              <a:ext cx="54813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B8A17A83-E665-490B-80A7-A55877D9798A}"/>
                </a:ext>
              </a:extLst>
            </p:cNvPr>
            <p:cNvSpPr/>
            <p:nvPr/>
          </p:nvSpPr>
          <p:spPr>
            <a:xfrm>
              <a:off x="4691609" y="3072211"/>
              <a:ext cx="54813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2399E780-8F00-4C8D-8FF5-27BC9FF3DC05}"/>
                </a:ext>
              </a:extLst>
            </p:cNvPr>
            <p:cNvSpPr/>
            <p:nvPr/>
          </p:nvSpPr>
          <p:spPr>
            <a:xfrm>
              <a:off x="6098131" y="4333217"/>
              <a:ext cx="54813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2066051E-F18B-4EA0-BAA8-BD18B57E65E5}"/>
                </a:ext>
              </a:extLst>
            </p:cNvPr>
            <p:cNvSpPr/>
            <p:nvPr/>
          </p:nvSpPr>
          <p:spPr>
            <a:xfrm>
              <a:off x="7021300" y="3798105"/>
              <a:ext cx="54813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A4C7283C-D798-45BC-BE63-AA95CEA50617}"/>
                </a:ext>
              </a:extLst>
            </p:cNvPr>
            <p:cNvSpPr/>
            <p:nvPr/>
          </p:nvSpPr>
          <p:spPr>
            <a:xfrm>
              <a:off x="3278819" y="2899570"/>
              <a:ext cx="216012" cy="1507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D18B6C5-C4B5-4AA8-B88F-07CF278A4197}"/>
                </a:ext>
              </a:extLst>
            </p:cNvPr>
            <p:cNvSpPr/>
            <p:nvPr/>
          </p:nvSpPr>
          <p:spPr>
            <a:xfrm>
              <a:off x="4499586" y="2902834"/>
              <a:ext cx="216012" cy="1507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-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71" name="사각형: 둥근 모서리 270">
            <a:extLst>
              <a:ext uri="{FF2B5EF4-FFF2-40B4-BE49-F238E27FC236}">
                <a16:creationId xmlns:a16="http://schemas.microsoft.com/office/drawing/2014/main" id="{1A24A43B-CF78-4FDB-88B7-5F65BEBC1AF2}"/>
              </a:ext>
            </a:extLst>
          </p:cNvPr>
          <p:cNvSpPr/>
          <p:nvPr/>
        </p:nvSpPr>
        <p:spPr>
          <a:xfrm>
            <a:off x="6665135" y="4240836"/>
            <a:ext cx="1407983" cy="2297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2-way </a:t>
            </a:r>
            <a:r>
              <a:rPr lang="ko-KR" altLang="en-US" sz="1200" dirty="0">
                <a:solidFill>
                  <a:schemeClr val="tx1"/>
                </a:solidFill>
              </a:rPr>
              <a:t>릴레이</a:t>
            </a:r>
          </a:p>
        </p:txBody>
      </p:sp>
      <p:pic>
        <p:nvPicPr>
          <p:cNvPr id="273" name="그림 272">
            <a:extLst>
              <a:ext uri="{FF2B5EF4-FFF2-40B4-BE49-F238E27FC236}">
                <a16:creationId xmlns:a16="http://schemas.microsoft.com/office/drawing/2014/main" id="{9A694E98-2818-47AF-908C-FAA97ABB0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72" y="2554954"/>
            <a:ext cx="880415" cy="903185"/>
          </a:xfrm>
          <a:prstGeom prst="rect">
            <a:avLst/>
          </a:prstGeom>
        </p:spPr>
      </p:pic>
      <p:pic>
        <p:nvPicPr>
          <p:cNvPr id="274" name="그림 273">
            <a:extLst>
              <a:ext uri="{FF2B5EF4-FFF2-40B4-BE49-F238E27FC236}">
                <a16:creationId xmlns:a16="http://schemas.microsoft.com/office/drawing/2014/main" id="{278FF081-56A8-4336-8A69-BABE58F84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17" y="2635131"/>
            <a:ext cx="966452" cy="796949"/>
          </a:xfrm>
          <a:prstGeom prst="rect">
            <a:avLst/>
          </a:prstGeom>
        </p:spPr>
      </p:pic>
      <p:pic>
        <p:nvPicPr>
          <p:cNvPr id="275" name="그림 274">
            <a:extLst>
              <a:ext uri="{FF2B5EF4-FFF2-40B4-BE49-F238E27FC236}">
                <a16:creationId xmlns:a16="http://schemas.microsoft.com/office/drawing/2014/main" id="{990FA667-06F0-4763-94F6-82C0EA6C3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287" y="2645626"/>
            <a:ext cx="736597" cy="678519"/>
          </a:xfrm>
          <a:prstGeom prst="rect">
            <a:avLst/>
          </a:prstGeom>
        </p:spPr>
      </p:pic>
      <p:cxnSp>
        <p:nvCxnSpPr>
          <p:cNvPr id="276" name="직선 화살표 연결선 275">
            <a:extLst>
              <a:ext uri="{FF2B5EF4-FFF2-40B4-BE49-F238E27FC236}">
                <a16:creationId xmlns:a16="http://schemas.microsoft.com/office/drawing/2014/main" id="{3A085346-137F-405A-BC1B-ECE61B1D75A9}"/>
              </a:ext>
            </a:extLst>
          </p:cNvPr>
          <p:cNvCxnSpPr>
            <a:cxnSpLocks/>
          </p:cNvCxnSpPr>
          <p:nvPr/>
        </p:nvCxnSpPr>
        <p:spPr>
          <a:xfrm>
            <a:off x="3218685" y="2984885"/>
            <a:ext cx="4790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3DA26DBA-E3C2-4FC7-9911-714024E814ED}"/>
              </a:ext>
            </a:extLst>
          </p:cNvPr>
          <p:cNvCxnSpPr>
            <a:cxnSpLocks/>
          </p:cNvCxnSpPr>
          <p:nvPr/>
        </p:nvCxnSpPr>
        <p:spPr>
          <a:xfrm flipV="1">
            <a:off x="4620532" y="3044028"/>
            <a:ext cx="52174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설명선: 아래쪽 화살표 7">
            <a:extLst>
              <a:ext uri="{FF2B5EF4-FFF2-40B4-BE49-F238E27FC236}">
                <a16:creationId xmlns:a16="http://schemas.microsoft.com/office/drawing/2014/main" id="{38C0F0D7-D89C-4273-8C86-CDC7C9920893}"/>
              </a:ext>
            </a:extLst>
          </p:cNvPr>
          <p:cNvSpPr/>
          <p:nvPr/>
        </p:nvSpPr>
        <p:spPr>
          <a:xfrm>
            <a:off x="1733229" y="2551897"/>
            <a:ext cx="4929450" cy="1540605"/>
          </a:xfrm>
          <a:prstGeom prst="downArrowCallou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52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163">
            <a:extLst>
              <a:ext uri="{FF2B5EF4-FFF2-40B4-BE49-F238E27FC236}">
                <a16:creationId xmlns:a16="http://schemas.microsoft.com/office/drawing/2014/main" id="{26A355F6-D72A-4835-B2D3-7CF5B2D3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79" y="8048"/>
            <a:ext cx="1983633" cy="1057461"/>
          </a:xfrm>
          <a:prstGeom prst="rect">
            <a:avLst/>
          </a:prstGeom>
        </p:spPr>
      </p:pic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CA920570-B1F4-4045-9204-3C5E38FEA5FF}"/>
              </a:ext>
            </a:extLst>
          </p:cNvPr>
          <p:cNvSpPr/>
          <p:nvPr/>
        </p:nvSpPr>
        <p:spPr>
          <a:xfrm>
            <a:off x="7037362" y="66042"/>
            <a:ext cx="1983633" cy="5737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000" dirty="0"/>
              <a:t>연구진행사항</a:t>
            </a:r>
            <a:r>
              <a:rPr kumimoji="1" lang="en-US" altLang="ko-KR" sz="3000" dirty="0"/>
              <a:t>(10/17)-</a:t>
            </a:r>
            <a:r>
              <a:rPr kumimoji="1" lang="ko-KR" altLang="en-US" sz="3000" dirty="0" err="1"/>
              <a:t>스마트팜</a:t>
            </a:r>
            <a:r>
              <a:rPr kumimoji="1" lang="ko-KR" altLang="en-US" sz="3000" dirty="0"/>
              <a:t> 서버구성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kumimoji="1" lang="en-US" altLang="ko-KR" dirty="0">
                <a:latin typeface="+mj-ea"/>
              </a:rPr>
              <a:t>Node.js</a:t>
            </a:r>
            <a:r>
              <a:rPr kumimoji="1" lang="ko-KR" altLang="en-US" dirty="0">
                <a:latin typeface="+mj-ea"/>
              </a:rPr>
              <a:t>를 이용한 웹</a:t>
            </a:r>
            <a:r>
              <a:rPr kumimoji="1" lang="en-US" altLang="ko-KR" dirty="0">
                <a:latin typeface="+mj-ea"/>
              </a:rPr>
              <a:t>/DB</a:t>
            </a:r>
            <a:r>
              <a:rPr kumimoji="1" lang="ko-KR" altLang="en-US" dirty="0">
                <a:latin typeface="+mj-ea"/>
              </a:rPr>
              <a:t>서버의 구성 및 통신</a:t>
            </a:r>
            <a:endParaRPr kumimoji="1" lang="en-US" altLang="ko-KR" dirty="0">
              <a:latin typeface="+mj-ea"/>
            </a:endParaRPr>
          </a:p>
          <a:p>
            <a:pPr lvl="1"/>
            <a:endParaRPr kumimoji="1" lang="en-US" altLang="ko-KR" dirty="0">
              <a:latin typeface="+mj-ea"/>
            </a:endParaRPr>
          </a:p>
          <a:p>
            <a:pPr marL="0" indent="0">
              <a:buNone/>
            </a:pPr>
            <a:endParaRPr kumimoji="1" lang="en-US" altLang="ko-KR" dirty="0">
              <a:latin typeface="+mj-ea"/>
              <a:ea typeface="+mj-ea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F80F2073-9A15-427E-B4BC-D9EC6FC35DAD}"/>
              </a:ext>
            </a:extLst>
          </p:cNvPr>
          <p:cNvSpPr/>
          <p:nvPr/>
        </p:nvSpPr>
        <p:spPr>
          <a:xfrm>
            <a:off x="1382992" y="4263809"/>
            <a:ext cx="1287138" cy="474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웹브라우저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2788D8E-9AE6-445A-9F2A-FF245A6DC330}"/>
              </a:ext>
            </a:extLst>
          </p:cNvPr>
          <p:cNvCxnSpPr>
            <a:cxnSpLocks/>
          </p:cNvCxnSpPr>
          <p:nvPr/>
        </p:nvCxnSpPr>
        <p:spPr>
          <a:xfrm>
            <a:off x="1824937" y="3751507"/>
            <a:ext cx="4465" cy="47770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20159B8-0A14-434E-82B6-81BA572D2235}"/>
              </a:ext>
            </a:extLst>
          </p:cNvPr>
          <p:cNvCxnSpPr>
            <a:cxnSpLocks/>
          </p:cNvCxnSpPr>
          <p:nvPr/>
        </p:nvCxnSpPr>
        <p:spPr>
          <a:xfrm flipH="1" flipV="1">
            <a:off x="1535114" y="3775227"/>
            <a:ext cx="4464" cy="4885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0D74ED5-3B08-4754-82E1-A4954F0310A5}"/>
              </a:ext>
            </a:extLst>
          </p:cNvPr>
          <p:cNvSpPr/>
          <p:nvPr/>
        </p:nvSpPr>
        <p:spPr>
          <a:xfrm>
            <a:off x="5049874" y="4459333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데이터 전달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61E8C0E-BF8A-45FB-8E14-9F7A010433E0}"/>
              </a:ext>
            </a:extLst>
          </p:cNvPr>
          <p:cNvSpPr/>
          <p:nvPr/>
        </p:nvSpPr>
        <p:spPr>
          <a:xfrm>
            <a:off x="154354" y="3827217"/>
            <a:ext cx="1351097" cy="46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제어  및 데이터 제공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3BD1F0F-0F1F-466F-A557-57D87E9A5FA4}"/>
              </a:ext>
            </a:extLst>
          </p:cNvPr>
          <p:cNvSpPr/>
          <p:nvPr/>
        </p:nvSpPr>
        <p:spPr>
          <a:xfrm>
            <a:off x="3698464" y="4229208"/>
            <a:ext cx="1287140" cy="5088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농장 서버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4EF8CF64-70EC-44F4-8B7D-E6E37B03ADFE}"/>
              </a:ext>
            </a:extLst>
          </p:cNvPr>
          <p:cNvSpPr/>
          <p:nvPr/>
        </p:nvSpPr>
        <p:spPr>
          <a:xfrm>
            <a:off x="3511681" y="3046702"/>
            <a:ext cx="1676888" cy="4645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농장 </a:t>
            </a:r>
            <a:r>
              <a:rPr lang="en-US" altLang="ko-KR" b="1" dirty="0">
                <a:solidFill>
                  <a:schemeClr val="tx1"/>
                </a:solidFill>
              </a:rPr>
              <a:t>DB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59833BF-8B1B-443D-9416-4A6D20952582}"/>
              </a:ext>
            </a:extLst>
          </p:cNvPr>
          <p:cNvCxnSpPr>
            <a:cxnSpLocks/>
          </p:cNvCxnSpPr>
          <p:nvPr/>
        </p:nvCxnSpPr>
        <p:spPr>
          <a:xfrm flipV="1">
            <a:off x="2699792" y="4423524"/>
            <a:ext cx="934402" cy="3426"/>
          </a:xfrm>
          <a:prstGeom prst="straightConnector1">
            <a:avLst/>
          </a:prstGeom>
          <a:ln>
            <a:prstDash val="solid"/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8B7AE6-2DE1-4295-86E6-02430D917D7E}"/>
              </a:ext>
            </a:extLst>
          </p:cNvPr>
          <p:cNvSpPr/>
          <p:nvPr/>
        </p:nvSpPr>
        <p:spPr>
          <a:xfrm>
            <a:off x="4096017" y="3670096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솔벨브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제어기록 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5DC5840D-4FDE-42DD-A923-60262250D769}"/>
              </a:ext>
            </a:extLst>
          </p:cNvPr>
          <p:cNvSpPr/>
          <p:nvPr/>
        </p:nvSpPr>
        <p:spPr>
          <a:xfrm>
            <a:off x="6708835" y="4191624"/>
            <a:ext cx="1440155" cy="4706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KAU</a:t>
            </a:r>
            <a:r>
              <a:rPr lang="ko-KR" altLang="en-US" b="1" dirty="0">
                <a:solidFill>
                  <a:schemeClr val="tx1"/>
                </a:solidFill>
              </a:rPr>
              <a:t> 서버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AAFA6788-60B3-4396-B7F4-A183CA84769F}"/>
              </a:ext>
            </a:extLst>
          </p:cNvPr>
          <p:cNvSpPr/>
          <p:nvPr/>
        </p:nvSpPr>
        <p:spPr>
          <a:xfrm>
            <a:off x="6652440" y="2846680"/>
            <a:ext cx="1512164" cy="5141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KAU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DB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CB893E5-7645-48F8-B14A-007C2D436E39}"/>
              </a:ext>
            </a:extLst>
          </p:cNvPr>
          <p:cNvCxnSpPr>
            <a:cxnSpLocks/>
          </p:cNvCxnSpPr>
          <p:nvPr/>
        </p:nvCxnSpPr>
        <p:spPr>
          <a:xfrm>
            <a:off x="5179036" y="4426950"/>
            <a:ext cx="1310997" cy="0"/>
          </a:xfrm>
          <a:prstGeom prst="straightConnector1">
            <a:avLst/>
          </a:prstGeom>
          <a:ln>
            <a:prstDash val="sysDash"/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05303A-F069-460E-AE88-66E5AD8AEEE6}"/>
              </a:ext>
            </a:extLst>
          </p:cNvPr>
          <p:cNvSpPr/>
          <p:nvPr/>
        </p:nvSpPr>
        <p:spPr>
          <a:xfrm>
            <a:off x="2452608" y="4423524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요청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응답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B9D7B90-8429-45C1-9695-58A33A8E9BEB}"/>
              </a:ext>
            </a:extLst>
          </p:cNvPr>
          <p:cNvSpPr/>
          <p:nvPr/>
        </p:nvSpPr>
        <p:spPr>
          <a:xfrm>
            <a:off x="1812770" y="3690513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제어 및 데이터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요청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054D7DE-47D1-47B2-93BE-5AEB8A36CEE5}"/>
              </a:ext>
            </a:extLst>
          </p:cNvPr>
          <p:cNvCxnSpPr>
            <a:cxnSpLocks/>
          </p:cNvCxnSpPr>
          <p:nvPr/>
        </p:nvCxnSpPr>
        <p:spPr>
          <a:xfrm>
            <a:off x="7120178" y="3380055"/>
            <a:ext cx="0" cy="790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80E8C3E2-BF8A-46D6-BFB5-C45B6C7982AC}"/>
              </a:ext>
            </a:extLst>
          </p:cNvPr>
          <p:cNvCxnSpPr>
            <a:cxnSpLocks/>
          </p:cNvCxnSpPr>
          <p:nvPr/>
        </p:nvCxnSpPr>
        <p:spPr>
          <a:xfrm flipV="1">
            <a:off x="7696242" y="3345848"/>
            <a:ext cx="0" cy="813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80667CB-0D94-463F-8E22-B9E5A3AE793F}"/>
              </a:ext>
            </a:extLst>
          </p:cNvPr>
          <p:cNvSpPr/>
          <p:nvPr/>
        </p:nvSpPr>
        <p:spPr>
          <a:xfrm>
            <a:off x="7460140" y="3569505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센서 데이터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저장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E574F6-62BF-4438-9E40-85BF57C4D16B}"/>
              </a:ext>
            </a:extLst>
          </p:cNvPr>
          <p:cNvSpPr/>
          <p:nvPr/>
        </p:nvSpPr>
        <p:spPr>
          <a:xfrm>
            <a:off x="5916746" y="3433957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센서 데이터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조회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D816DF5A-0508-4E4B-A337-6442DBDF3289}"/>
              </a:ext>
            </a:extLst>
          </p:cNvPr>
          <p:cNvSpPr/>
          <p:nvPr/>
        </p:nvSpPr>
        <p:spPr>
          <a:xfrm>
            <a:off x="3708362" y="5299258"/>
            <a:ext cx="1287140" cy="5088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아두이노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5B969E02-94A0-42C7-BB7C-04FA6EBBD148}"/>
              </a:ext>
            </a:extLst>
          </p:cNvPr>
          <p:cNvSpPr/>
          <p:nvPr/>
        </p:nvSpPr>
        <p:spPr>
          <a:xfrm>
            <a:off x="6244015" y="2268388"/>
            <a:ext cx="2442785" cy="3158166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86CF117D-C21F-425F-90B1-A99A4CF6E74C}"/>
              </a:ext>
            </a:extLst>
          </p:cNvPr>
          <p:cNvSpPr/>
          <p:nvPr/>
        </p:nvSpPr>
        <p:spPr>
          <a:xfrm>
            <a:off x="6492362" y="2220246"/>
            <a:ext cx="1873099" cy="5141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항공대 </a:t>
            </a:r>
            <a:r>
              <a:rPr lang="ko-KR" altLang="en-US" b="1" dirty="0" err="1">
                <a:solidFill>
                  <a:srgbClr val="0070C0"/>
                </a:solidFill>
              </a:rPr>
              <a:t>서버룸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45D9596D-282E-45C6-81F0-E8C24DF538D3}"/>
              </a:ext>
            </a:extLst>
          </p:cNvPr>
          <p:cNvCxnSpPr>
            <a:cxnSpLocks/>
            <a:stCxn id="80" idx="2"/>
            <a:endCxn id="106" idx="0"/>
          </p:cNvCxnSpPr>
          <p:nvPr/>
        </p:nvCxnSpPr>
        <p:spPr>
          <a:xfrm>
            <a:off x="4342034" y="4738054"/>
            <a:ext cx="9898" cy="561204"/>
          </a:xfrm>
          <a:prstGeom prst="straightConnector1">
            <a:avLst/>
          </a:prstGeom>
          <a:ln>
            <a:solidFill>
              <a:srgbClr val="6AC6DC"/>
            </a:solidFill>
            <a:prstDash val="dashDot"/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438E850-FB81-4EBC-A4AD-833D242CB3EE}"/>
              </a:ext>
            </a:extLst>
          </p:cNvPr>
          <p:cNvSpPr/>
          <p:nvPr/>
        </p:nvSpPr>
        <p:spPr>
          <a:xfrm>
            <a:off x="4275422" y="4971087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데이터 송수신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267D0FD1-A9C9-45A1-BDF5-A7E424BDAC2E}"/>
              </a:ext>
            </a:extLst>
          </p:cNvPr>
          <p:cNvSpPr/>
          <p:nvPr/>
        </p:nvSpPr>
        <p:spPr>
          <a:xfrm>
            <a:off x="3128450" y="2360623"/>
            <a:ext cx="2550218" cy="2534384"/>
          </a:xfrm>
          <a:prstGeom prst="roundRect">
            <a:avLst/>
          </a:prstGeom>
          <a:noFill/>
          <a:ln w="38100">
            <a:solidFill>
              <a:srgbClr val="DF72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77842710-A4CF-4348-837D-03681447FC46}"/>
              </a:ext>
            </a:extLst>
          </p:cNvPr>
          <p:cNvSpPr/>
          <p:nvPr/>
        </p:nvSpPr>
        <p:spPr>
          <a:xfrm>
            <a:off x="3452826" y="2454373"/>
            <a:ext cx="1873099" cy="5141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DF7221"/>
                </a:solidFill>
              </a:rPr>
              <a:t>농장의</a:t>
            </a:r>
            <a:endParaRPr lang="en-US" altLang="ko-KR" b="1" dirty="0">
              <a:solidFill>
                <a:srgbClr val="DF7221"/>
              </a:solidFill>
            </a:endParaRPr>
          </a:p>
          <a:p>
            <a:pPr algn="ctr"/>
            <a:r>
              <a:rPr lang="ko-KR" altLang="en-US" b="1" dirty="0" err="1">
                <a:solidFill>
                  <a:srgbClr val="DF7221"/>
                </a:solidFill>
              </a:rPr>
              <a:t>라즈베리파이</a:t>
            </a:r>
            <a:endParaRPr lang="ko-KR" altLang="en-US" b="1" dirty="0">
              <a:solidFill>
                <a:srgbClr val="DF7221"/>
              </a:solidFill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D4BA35B-3273-49B7-A801-42A6FAF0B198}"/>
              </a:ext>
            </a:extLst>
          </p:cNvPr>
          <p:cNvCxnSpPr>
            <a:cxnSpLocks/>
            <a:stCxn id="80" idx="0"/>
            <a:endCxn id="87" idx="2"/>
          </p:cNvCxnSpPr>
          <p:nvPr/>
        </p:nvCxnSpPr>
        <p:spPr>
          <a:xfrm flipV="1">
            <a:off x="4342034" y="3511249"/>
            <a:ext cx="8091" cy="717959"/>
          </a:xfrm>
          <a:prstGeom prst="straightConnector1">
            <a:avLst/>
          </a:prstGeom>
          <a:ln>
            <a:prstDash val="solid"/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7" name="그림 146">
            <a:extLst>
              <a:ext uri="{FF2B5EF4-FFF2-40B4-BE49-F238E27FC236}">
                <a16:creationId xmlns:a16="http://schemas.microsoft.com/office/drawing/2014/main" id="{E16D7442-81BA-412A-96AD-9803ECF7B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98" y="2526741"/>
            <a:ext cx="1075370" cy="1133275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6478C2-586B-4CBE-A39A-484855566F47}"/>
              </a:ext>
            </a:extLst>
          </p:cNvPr>
          <p:cNvSpPr/>
          <p:nvPr/>
        </p:nvSpPr>
        <p:spPr>
          <a:xfrm>
            <a:off x="844038" y="2287134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client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45B0FC2B-F55F-45DD-AB94-7FB1B124A9A3}"/>
              </a:ext>
            </a:extLst>
          </p:cNvPr>
          <p:cNvCxnSpPr>
            <a:cxnSpLocks/>
          </p:cNvCxnSpPr>
          <p:nvPr/>
        </p:nvCxnSpPr>
        <p:spPr>
          <a:xfrm flipH="1">
            <a:off x="6591822" y="5643901"/>
            <a:ext cx="445540" cy="0"/>
          </a:xfrm>
          <a:prstGeom prst="straightConnector1">
            <a:avLst/>
          </a:prstGeom>
          <a:ln>
            <a:solidFill>
              <a:srgbClr val="00B0F0"/>
            </a:solidFill>
            <a:prstDash val="dashDot"/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43C2BF9B-8431-424A-B602-128E7A085730}"/>
              </a:ext>
            </a:extLst>
          </p:cNvPr>
          <p:cNvCxnSpPr>
            <a:cxnSpLocks/>
          </p:cNvCxnSpPr>
          <p:nvPr/>
        </p:nvCxnSpPr>
        <p:spPr>
          <a:xfrm>
            <a:off x="6591822" y="5910299"/>
            <a:ext cx="445540" cy="0"/>
          </a:xfrm>
          <a:prstGeom prst="straightConnector1">
            <a:avLst/>
          </a:prstGeom>
          <a:ln>
            <a:prstDash val="sysDash"/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E27AC4CA-BE20-4833-8DFD-C23499BEB25A}"/>
              </a:ext>
            </a:extLst>
          </p:cNvPr>
          <p:cNvCxnSpPr>
            <a:cxnSpLocks/>
          </p:cNvCxnSpPr>
          <p:nvPr/>
        </p:nvCxnSpPr>
        <p:spPr>
          <a:xfrm>
            <a:off x="6591822" y="6197243"/>
            <a:ext cx="427874" cy="0"/>
          </a:xfrm>
          <a:prstGeom prst="straightConnector1">
            <a:avLst/>
          </a:prstGeom>
          <a:ln>
            <a:prstDash val="solid"/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E65A774-6CF4-4C4F-8C25-E70A07CC158F}"/>
              </a:ext>
            </a:extLst>
          </p:cNvPr>
          <p:cNvSpPr/>
          <p:nvPr/>
        </p:nvSpPr>
        <p:spPr>
          <a:xfrm>
            <a:off x="6911339" y="5444099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블루투스 통신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9C688A0-17B2-4D7D-B825-4DD6D86366E6}"/>
              </a:ext>
            </a:extLst>
          </p:cNvPr>
          <p:cNvSpPr/>
          <p:nvPr/>
        </p:nvSpPr>
        <p:spPr>
          <a:xfrm>
            <a:off x="6848900" y="5717006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인터넷 통신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99838AF-441E-468B-B5E3-E2A8DEEA3765}"/>
              </a:ext>
            </a:extLst>
          </p:cNvPr>
          <p:cNvSpPr/>
          <p:nvPr/>
        </p:nvSpPr>
        <p:spPr>
          <a:xfrm>
            <a:off x="6775669" y="6007595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내부 통신</a:t>
            </a:r>
          </a:p>
        </p:txBody>
      </p:sp>
    </p:spTree>
    <p:extLst>
      <p:ext uri="{BB962C8B-B14F-4D97-AF65-F5344CB8AC3E}">
        <p14:creationId xmlns:p14="http://schemas.microsoft.com/office/powerpoint/2010/main" val="4159089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연구진행사항</a:t>
            </a:r>
            <a:r>
              <a:rPr kumimoji="1" lang="en-US" altLang="ko-KR" dirty="0"/>
              <a:t>(11/17)-</a:t>
            </a:r>
            <a:r>
              <a:rPr kumimoji="1" lang="ko-KR" altLang="en-US" dirty="0"/>
              <a:t>농장의 웹서버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ko-KR" altLang="en-US" dirty="0">
                <a:latin typeface="+mj-ea"/>
              </a:rPr>
              <a:t>데이터 확인</a:t>
            </a:r>
            <a:r>
              <a:rPr kumimoji="1" lang="en-US" altLang="ko-KR" dirty="0">
                <a:latin typeface="+mj-ea"/>
              </a:rPr>
              <a:t>,</a:t>
            </a:r>
            <a:r>
              <a:rPr kumimoji="1" lang="ko-KR" altLang="en-US" dirty="0">
                <a:latin typeface="+mj-ea"/>
              </a:rPr>
              <a:t>원격제어를 위한 웹서버</a:t>
            </a:r>
            <a:endParaRPr kumimoji="1" lang="en-US" altLang="ko-KR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800B3D-0A20-4AB9-BC49-05CB1912E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698" y="1803502"/>
            <a:ext cx="2393351" cy="45528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301C4B-FB0D-4E0D-B5AB-F3D04E350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3" y="1952005"/>
            <a:ext cx="2550463" cy="19969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E121DE-FC77-4F4C-9843-030A4B413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3" y="4173869"/>
            <a:ext cx="2452084" cy="16426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B3B567-743D-416E-A857-F3F5558794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98" y="1871277"/>
            <a:ext cx="2393351" cy="39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45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연구진행사항</a:t>
            </a:r>
            <a:r>
              <a:rPr kumimoji="1" lang="en-US" altLang="ko-KR" dirty="0"/>
              <a:t>(11/17)-</a:t>
            </a:r>
            <a:r>
              <a:rPr kumimoji="1" lang="ko-KR" altLang="en-US" dirty="0"/>
              <a:t>농장의 웹서버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ko-KR" altLang="en-US" dirty="0">
                <a:latin typeface="+mj-ea"/>
              </a:rPr>
              <a:t>데이터 확인</a:t>
            </a:r>
            <a:r>
              <a:rPr kumimoji="1" lang="en-US" altLang="ko-KR" dirty="0">
                <a:latin typeface="+mj-ea"/>
              </a:rPr>
              <a:t>,</a:t>
            </a:r>
            <a:r>
              <a:rPr kumimoji="1" lang="ko-KR" altLang="en-US" dirty="0">
                <a:latin typeface="+mj-ea"/>
              </a:rPr>
              <a:t>원격제어를 위한 웹서버</a:t>
            </a:r>
            <a:endParaRPr kumimoji="1" lang="en-US" altLang="ko-KR" dirty="0">
              <a:latin typeface="+mj-ea"/>
            </a:endParaRPr>
          </a:p>
          <a:p>
            <a:pPr lvl="1"/>
            <a:r>
              <a:rPr kumimoji="1" lang="ko-KR" altLang="en-US" dirty="0">
                <a:latin typeface="+mj-ea"/>
              </a:rPr>
              <a:t>실시간 농장 환경상태를 표시</a:t>
            </a:r>
            <a:endParaRPr kumimoji="1" lang="en-US" altLang="ko-KR" dirty="0">
              <a:latin typeface="+mj-ea"/>
            </a:endParaRPr>
          </a:p>
          <a:p>
            <a:pPr lvl="1"/>
            <a:r>
              <a:rPr kumimoji="1" lang="ko-KR" altLang="en-US" dirty="0" err="1">
                <a:latin typeface="+mj-ea"/>
              </a:rPr>
              <a:t>솔밸브</a:t>
            </a:r>
            <a:r>
              <a:rPr kumimoji="1" lang="en-US" altLang="ko-KR" dirty="0">
                <a:latin typeface="+mj-ea"/>
              </a:rPr>
              <a:t>,</a:t>
            </a:r>
            <a:r>
              <a:rPr kumimoji="1" lang="ko-KR" altLang="en-US" dirty="0">
                <a:latin typeface="+mj-ea"/>
              </a:rPr>
              <a:t> 투광기 제어</a:t>
            </a:r>
            <a:endParaRPr kumimoji="1" lang="en-US" altLang="ko-KR" dirty="0">
              <a:latin typeface="+mj-ea"/>
            </a:endParaRPr>
          </a:p>
          <a:p>
            <a:pPr lvl="1"/>
            <a:r>
              <a:rPr kumimoji="1" lang="ko-KR" altLang="en-US" dirty="0">
                <a:latin typeface="+mj-ea"/>
              </a:rPr>
              <a:t>그래프를 통한 특정날짜의 환경상태 변화 정보 제공</a:t>
            </a:r>
            <a:endParaRPr kumimoji="1" lang="en-US" altLang="ko-KR" dirty="0">
              <a:latin typeface="+mj-ea"/>
            </a:endParaRPr>
          </a:p>
          <a:p>
            <a:pPr lvl="1"/>
            <a:r>
              <a:rPr kumimoji="1" lang="ko-KR" altLang="en-US" dirty="0" err="1">
                <a:latin typeface="+mj-ea"/>
              </a:rPr>
              <a:t>솔밸브</a:t>
            </a:r>
            <a:r>
              <a:rPr kumimoji="1" lang="ko-KR" altLang="en-US" dirty="0">
                <a:latin typeface="+mj-ea"/>
              </a:rPr>
              <a:t> 가동시간</a:t>
            </a:r>
            <a:r>
              <a:rPr kumimoji="1" lang="en-US" altLang="ko-KR" dirty="0">
                <a:latin typeface="+mj-ea"/>
              </a:rPr>
              <a:t>, </a:t>
            </a:r>
            <a:r>
              <a:rPr kumimoji="1" lang="ko-KR" altLang="en-US" dirty="0">
                <a:latin typeface="+mj-ea"/>
              </a:rPr>
              <a:t>가동기록 제공</a:t>
            </a:r>
            <a:endParaRPr kumimoji="1" lang="en-US" altLang="ko-KR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12308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내용 개체 틀 3">
            <a:extLst>
              <a:ext uri="{FF2B5EF4-FFF2-40B4-BE49-F238E27FC236}">
                <a16:creationId xmlns:a16="http://schemas.microsoft.com/office/drawing/2014/main" id="{1E5E4AB0-C779-424C-A682-EFB4D9F0D5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kumimoji="1" lang="ko-KR" altLang="en-US" dirty="0">
                <a:latin typeface="+mj-ea"/>
              </a:rPr>
              <a:t>농장의 실시간 측정 데이터 표시</a:t>
            </a:r>
            <a:endParaRPr kumimoji="1" lang="en-US" altLang="ko-KR" dirty="0">
              <a:latin typeface="+mj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연구진행사항</a:t>
            </a:r>
            <a:r>
              <a:rPr kumimoji="1" lang="en-US" altLang="ko-KR" dirty="0"/>
              <a:t>(12/17)-</a:t>
            </a:r>
            <a:r>
              <a:rPr kumimoji="1" lang="ko-KR" altLang="en-US" dirty="0"/>
              <a:t>농장의 웹서버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92D6E69-A239-4049-9259-6434E17F17A1}"/>
              </a:ext>
            </a:extLst>
          </p:cNvPr>
          <p:cNvSpPr/>
          <p:nvPr/>
        </p:nvSpPr>
        <p:spPr>
          <a:xfrm>
            <a:off x="1463724" y="1867624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클라이언트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1FE341-2829-4DE7-905B-02908B69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196" y="2186484"/>
            <a:ext cx="2177328" cy="3597230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D351575-A374-4184-BD9F-9650A7FDB201}"/>
              </a:ext>
            </a:extLst>
          </p:cNvPr>
          <p:cNvSpPr/>
          <p:nvPr/>
        </p:nvSpPr>
        <p:spPr>
          <a:xfrm>
            <a:off x="4130214" y="2943102"/>
            <a:ext cx="1315619" cy="36004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18986BC-97F5-45B8-A41C-AACCEFFD2360}"/>
              </a:ext>
            </a:extLst>
          </p:cNvPr>
          <p:cNvSpPr/>
          <p:nvPr/>
        </p:nvSpPr>
        <p:spPr>
          <a:xfrm>
            <a:off x="3563887" y="2544962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실시간 </a:t>
            </a:r>
            <a:r>
              <a:rPr lang="ko-KR" altLang="en-US" sz="1200" dirty="0" err="1">
                <a:solidFill>
                  <a:schemeClr val="tx1"/>
                </a:solidFill>
              </a:rPr>
              <a:t>센서값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데이터 요청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3929E9B-EBEE-42F4-820F-0FBD7872473A}"/>
              </a:ext>
            </a:extLst>
          </p:cNvPr>
          <p:cNvSpPr/>
          <p:nvPr/>
        </p:nvSpPr>
        <p:spPr>
          <a:xfrm rot="10800000">
            <a:off x="4079617" y="3514694"/>
            <a:ext cx="1315619" cy="36004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C56647-BB72-48CB-993A-E882A1577344}"/>
              </a:ext>
            </a:extLst>
          </p:cNvPr>
          <p:cNvSpPr/>
          <p:nvPr/>
        </p:nvSpPr>
        <p:spPr>
          <a:xfrm>
            <a:off x="3564885" y="3937740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실시간 데이터 정보제공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7B73E02-324F-4746-9BF1-06FE6004A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822" y="5142524"/>
            <a:ext cx="860601" cy="7096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D4E1AC-5020-4477-8E8F-F62C8B755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23" y="5214685"/>
            <a:ext cx="775354" cy="6393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FA5C3F2-E13E-4C58-9149-680E68BAA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497" y="5142524"/>
            <a:ext cx="775354" cy="639367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34530F0-3685-4395-93F4-C0FECD62789E}"/>
              </a:ext>
            </a:extLst>
          </p:cNvPr>
          <p:cNvSpPr/>
          <p:nvPr/>
        </p:nvSpPr>
        <p:spPr>
          <a:xfrm rot="18136906">
            <a:off x="5515533" y="4584408"/>
            <a:ext cx="769781" cy="24957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73B3BAEB-9178-41F5-9D8A-FF42769F5576}"/>
              </a:ext>
            </a:extLst>
          </p:cNvPr>
          <p:cNvSpPr/>
          <p:nvPr/>
        </p:nvSpPr>
        <p:spPr>
          <a:xfrm rot="16200000">
            <a:off x="6282687" y="4563359"/>
            <a:ext cx="784093" cy="31398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6E44EC5-BC0B-4688-B54D-07602B4E000A}"/>
              </a:ext>
            </a:extLst>
          </p:cNvPr>
          <p:cNvSpPr/>
          <p:nvPr/>
        </p:nvSpPr>
        <p:spPr>
          <a:xfrm rot="14157534">
            <a:off x="7057152" y="4571524"/>
            <a:ext cx="839108" cy="27617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F6D36BD-F1E3-4003-B22B-FD414E162134}"/>
              </a:ext>
            </a:extLst>
          </p:cNvPr>
          <p:cNvSpPr/>
          <p:nvPr/>
        </p:nvSpPr>
        <p:spPr>
          <a:xfrm>
            <a:off x="5395236" y="5867441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농장 곳곳의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아두이노로부터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센서값</a:t>
            </a:r>
            <a:r>
              <a:rPr lang="ko-KR" altLang="en-US" sz="1200" dirty="0">
                <a:solidFill>
                  <a:schemeClr val="tx1"/>
                </a:solidFill>
              </a:rPr>
              <a:t> 수신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2CB6538-A8E7-4E1A-B4D5-1300C019168B}"/>
              </a:ext>
            </a:extLst>
          </p:cNvPr>
          <p:cNvSpPr/>
          <p:nvPr/>
        </p:nvSpPr>
        <p:spPr>
          <a:xfrm>
            <a:off x="5464075" y="1858146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농장서버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58203D5-2E85-4C41-8DC0-F95388680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617" y="2415422"/>
            <a:ext cx="1059566" cy="165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59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연구진행사항</a:t>
            </a:r>
            <a:r>
              <a:rPr kumimoji="1" lang="en-US" altLang="ko-KR" dirty="0"/>
              <a:t>(13/17)-</a:t>
            </a:r>
            <a:r>
              <a:rPr kumimoji="1" lang="ko-KR" altLang="en-US" dirty="0"/>
              <a:t>농장의 웹서버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>
                <a:latin typeface="+mj-ea"/>
                <a:ea typeface="+mj-ea"/>
              </a:rPr>
              <a:t> 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92D6E69-A239-4049-9259-6434E17F17A1}"/>
              </a:ext>
            </a:extLst>
          </p:cNvPr>
          <p:cNvSpPr/>
          <p:nvPr/>
        </p:nvSpPr>
        <p:spPr>
          <a:xfrm>
            <a:off x="942447" y="2165300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클라이언트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D351575-A374-4184-BD9F-9650A7FDB201}"/>
              </a:ext>
            </a:extLst>
          </p:cNvPr>
          <p:cNvSpPr/>
          <p:nvPr/>
        </p:nvSpPr>
        <p:spPr>
          <a:xfrm>
            <a:off x="4130214" y="2943103"/>
            <a:ext cx="1315619" cy="3284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18986BC-97F5-45B8-A41C-AACCEFFD2360}"/>
              </a:ext>
            </a:extLst>
          </p:cNvPr>
          <p:cNvSpPr/>
          <p:nvPr/>
        </p:nvSpPr>
        <p:spPr>
          <a:xfrm>
            <a:off x="3563887" y="2544962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버튼을 통한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투광기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솔밸브</a:t>
            </a:r>
            <a:r>
              <a:rPr lang="ko-KR" altLang="en-US" sz="1200" dirty="0">
                <a:solidFill>
                  <a:schemeClr val="tx1"/>
                </a:solidFill>
              </a:rPr>
              <a:t> 제어 요청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3929E9B-EBEE-42F4-820F-0FBD7872473A}"/>
              </a:ext>
            </a:extLst>
          </p:cNvPr>
          <p:cNvSpPr/>
          <p:nvPr/>
        </p:nvSpPr>
        <p:spPr>
          <a:xfrm rot="10800000">
            <a:off x="4079617" y="3472388"/>
            <a:ext cx="1315619" cy="3013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C56647-BB72-48CB-993A-E882A1577344}"/>
              </a:ext>
            </a:extLst>
          </p:cNvPr>
          <p:cNvSpPr/>
          <p:nvPr/>
        </p:nvSpPr>
        <p:spPr>
          <a:xfrm>
            <a:off x="3564885" y="3937740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DB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ko-KR" altLang="en-US" sz="1200" dirty="0" err="1">
                <a:solidFill>
                  <a:schemeClr val="tx1"/>
                </a:solidFill>
              </a:rPr>
              <a:t>솔밸브</a:t>
            </a:r>
            <a:r>
              <a:rPr lang="ko-KR" altLang="en-US" sz="1200" dirty="0">
                <a:solidFill>
                  <a:schemeClr val="tx1"/>
                </a:solidFill>
              </a:rPr>
              <a:t> 사용데이터 전송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7B73E02-324F-4746-9BF1-06FE6004A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091" y="4997280"/>
            <a:ext cx="860601" cy="7096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D4E1AC-5020-4477-8E8F-F62C8B755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63" y="5203337"/>
            <a:ext cx="775354" cy="6393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FA5C3F2-E13E-4C58-9149-680E68BAA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875" y="5098680"/>
            <a:ext cx="775354" cy="639367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34530F0-3685-4395-93F4-C0FECD62789E}"/>
              </a:ext>
            </a:extLst>
          </p:cNvPr>
          <p:cNvSpPr/>
          <p:nvPr/>
        </p:nvSpPr>
        <p:spPr>
          <a:xfrm rot="7686592">
            <a:off x="5467415" y="4543133"/>
            <a:ext cx="657908" cy="2729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F6D36BD-F1E3-4003-B22B-FD414E162134}"/>
              </a:ext>
            </a:extLst>
          </p:cNvPr>
          <p:cNvSpPr/>
          <p:nvPr/>
        </p:nvSpPr>
        <p:spPr>
          <a:xfrm>
            <a:off x="5157767" y="5902755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농장 곳곳의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아두이노로</a:t>
            </a:r>
            <a:r>
              <a:rPr lang="ko-KR" altLang="en-US" sz="1200" dirty="0">
                <a:solidFill>
                  <a:schemeClr val="tx1"/>
                </a:solidFill>
              </a:rPr>
              <a:t> 제어신호 전송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2CB6538-A8E7-4E1A-B4D5-1300C019168B}"/>
              </a:ext>
            </a:extLst>
          </p:cNvPr>
          <p:cNvSpPr/>
          <p:nvPr/>
        </p:nvSpPr>
        <p:spPr>
          <a:xfrm>
            <a:off x="5264594" y="2191338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농장서버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C320B0-637A-4ACF-9E19-D5818DF62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54" y="2582627"/>
            <a:ext cx="1420185" cy="11119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471446-7335-4FBB-A32C-66E978A7E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771" y="3770785"/>
            <a:ext cx="1713497" cy="24331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06A4BA-E816-48BA-8CFF-C2F39DF00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5580" y="2590510"/>
            <a:ext cx="1513871" cy="10141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2159D2E-9CE0-46C0-9C65-D0F8B2308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2542" y="2611352"/>
            <a:ext cx="1059566" cy="1653083"/>
          </a:xfrm>
          <a:prstGeom prst="rect">
            <a:avLst/>
          </a:prstGeom>
        </p:spPr>
      </p:pic>
      <p:sp>
        <p:nvSpPr>
          <p:cNvPr id="30" name="내용 개체 틀 3">
            <a:extLst>
              <a:ext uri="{FF2B5EF4-FFF2-40B4-BE49-F238E27FC236}">
                <a16:creationId xmlns:a16="http://schemas.microsoft.com/office/drawing/2014/main" id="{A5531F42-A4B5-4847-AED9-7A58A9DB7F04}"/>
              </a:ext>
            </a:extLst>
          </p:cNvPr>
          <p:cNvSpPr txBox="1">
            <a:spLocks/>
          </p:cNvSpPr>
          <p:nvPr/>
        </p:nvSpPr>
        <p:spPr>
          <a:xfrm>
            <a:off x="609600" y="1371600"/>
            <a:ext cx="82296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latin typeface="+mj-ea"/>
            </a:endParaRPr>
          </a:p>
        </p:txBody>
      </p:sp>
      <p:sp>
        <p:nvSpPr>
          <p:cNvPr id="31" name="내용 개체 틀 3">
            <a:extLst>
              <a:ext uri="{FF2B5EF4-FFF2-40B4-BE49-F238E27FC236}">
                <a16:creationId xmlns:a16="http://schemas.microsoft.com/office/drawing/2014/main" id="{040280E9-3BA2-4CFA-B92C-D9E4C34B5874}"/>
              </a:ext>
            </a:extLst>
          </p:cNvPr>
          <p:cNvSpPr txBox="1">
            <a:spLocks/>
          </p:cNvSpPr>
          <p:nvPr/>
        </p:nvSpPr>
        <p:spPr>
          <a:xfrm>
            <a:off x="304800" y="1219200"/>
            <a:ext cx="8686800" cy="5242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latin typeface="+mj-ea"/>
              </a:rPr>
              <a:t>제어 화면 및 가동기록 표시</a:t>
            </a:r>
            <a:endParaRPr kumimoji="1" lang="en-US" altLang="ko-KR" dirty="0">
              <a:latin typeface="+mj-ea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6F5CB20-95A0-4C66-8A90-63B65F596B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5636" y="2849955"/>
            <a:ext cx="1063670" cy="1175875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8FD38B7-1AAD-424D-A56F-7AE637620B2A}"/>
              </a:ext>
            </a:extLst>
          </p:cNvPr>
          <p:cNvSpPr/>
          <p:nvPr/>
        </p:nvSpPr>
        <p:spPr>
          <a:xfrm rot="5400000">
            <a:off x="6154090" y="4560889"/>
            <a:ext cx="657908" cy="2729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3F849B89-F606-4CC7-842B-E535D7E0D511}"/>
              </a:ext>
            </a:extLst>
          </p:cNvPr>
          <p:cNvSpPr/>
          <p:nvPr/>
        </p:nvSpPr>
        <p:spPr>
          <a:xfrm rot="4339664">
            <a:off x="6784415" y="4541735"/>
            <a:ext cx="657908" cy="2729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3FF2982-A9FA-4815-8A90-2E878BE21932}"/>
              </a:ext>
            </a:extLst>
          </p:cNvPr>
          <p:cNvSpPr/>
          <p:nvPr/>
        </p:nvSpPr>
        <p:spPr>
          <a:xfrm>
            <a:off x="7088882" y="2447558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농장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화살표: 왼쪽/오른쪽 35">
            <a:extLst>
              <a:ext uri="{FF2B5EF4-FFF2-40B4-BE49-F238E27FC236}">
                <a16:creationId xmlns:a16="http://schemas.microsoft.com/office/drawing/2014/main" id="{C644D263-50EA-4514-B7E2-41D3A6652351}"/>
              </a:ext>
            </a:extLst>
          </p:cNvPr>
          <p:cNvSpPr/>
          <p:nvPr/>
        </p:nvSpPr>
        <p:spPr>
          <a:xfrm>
            <a:off x="7114585" y="3167805"/>
            <a:ext cx="518651" cy="179709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F2D891-E010-4BB1-AD00-BE5ED99CAA1D}"/>
              </a:ext>
            </a:extLst>
          </p:cNvPr>
          <p:cNvSpPr/>
          <p:nvPr/>
        </p:nvSpPr>
        <p:spPr>
          <a:xfrm>
            <a:off x="6169403" y="3456925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솔벨브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제어기록</a:t>
            </a:r>
          </a:p>
        </p:txBody>
      </p:sp>
    </p:spTree>
    <p:extLst>
      <p:ext uri="{BB962C8B-B14F-4D97-AF65-F5344CB8AC3E}">
        <p14:creationId xmlns:p14="http://schemas.microsoft.com/office/powerpoint/2010/main" val="2139288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ko-KR" altLang="en-US" dirty="0">
                <a:latin typeface="+mj-ea"/>
                <a:ea typeface="+mj-ea"/>
              </a:rPr>
              <a:t>연구배경과 목표</a:t>
            </a:r>
            <a:endParaRPr kumimoji="1" lang="en-US" altLang="ko-KR" dirty="0">
              <a:latin typeface="+mj-ea"/>
              <a:ea typeface="+mj-ea"/>
            </a:endParaRPr>
          </a:p>
          <a:p>
            <a:r>
              <a:rPr kumimoji="1" lang="ko-KR" altLang="en-US" dirty="0">
                <a:latin typeface="+mj-ea"/>
                <a:ea typeface="+mj-ea"/>
              </a:rPr>
              <a:t>연구진행사항</a:t>
            </a:r>
            <a:endParaRPr kumimoji="1" lang="en-US" altLang="ko-KR" dirty="0">
              <a:latin typeface="+mj-ea"/>
              <a:ea typeface="+mj-ea"/>
            </a:endParaRPr>
          </a:p>
          <a:p>
            <a:pPr lvl="1"/>
            <a:r>
              <a:rPr kumimoji="1" lang="ko-KR" altLang="en-US" dirty="0">
                <a:latin typeface="+mn-ea"/>
              </a:rPr>
              <a:t>연구실의 기존 </a:t>
            </a:r>
            <a:r>
              <a:rPr kumimoji="1" lang="ko-KR" altLang="en-US" dirty="0" err="1">
                <a:latin typeface="+mn-ea"/>
              </a:rPr>
              <a:t>스마트팜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시스템 학습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 err="1">
                <a:latin typeface="+mn-ea"/>
              </a:rPr>
              <a:t>스마트팜에</a:t>
            </a:r>
            <a:r>
              <a:rPr kumimoji="1" lang="ko-KR" altLang="en-US" dirty="0">
                <a:latin typeface="+mn-ea"/>
              </a:rPr>
              <a:t> 사용된 센서학습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릴레이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투광기와 솔밸브를 이용한 원격제어 학습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데이터 축적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확인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원격제어를 위한 서버 구성학습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en-US" altLang="ko-KR" dirty="0">
                <a:latin typeface="+mn-ea"/>
              </a:rPr>
              <a:t>AI</a:t>
            </a:r>
            <a:r>
              <a:rPr kumimoji="1" lang="ko-KR" altLang="en-US" dirty="0">
                <a:latin typeface="+mn-ea"/>
              </a:rPr>
              <a:t>자동관수제어 연구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추후연구계획</a:t>
            </a:r>
            <a:endParaRPr kumimoji="1"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5071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연구진행사항</a:t>
            </a:r>
            <a:r>
              <a:rPr kumimoji="1" lang="en-US" altLang="ko-KR" dirty="0"/>
              <a:t>(14/17)-</a:t>
            </a:r>
            <a:r>
              <a:rPr kumimoji="1" lang="ko-KR" altLang="en-US" dirty="0"/>
              <a:t>농장의 웹서버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>
                <a:latin typeface="+mj-ea"/>
                <a:ea typeface="+mj-ea"/>
              </a:rPr>
              <a:t> 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92D6E69-A239-4049-9259-6434E17F17A1}"/>
              </a:ext>
            </a:extLst>
          </p:cNvPr>
          <p:cNvSpPr/>
          <p:nvPr/>
        </p:nvSpPr>
        <p:spPr>
          <a:xfrm>
            <a:off x="1456418" y="2181308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클라이언트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D351575-A374-4184-BD9F-9650A7FDB201}"/>
              </a:ext>
            </a:extLst>
          </p:cNvPr>
          <p:cNvSpPr/>
          <p:nvPr/>
        </p:nvSpPr>
        <p:spPr>
          <a:xfrm rot="20800669">
            <a:off x="4246098" y="2581135"/>
            <a:ext cx="1315619" cy="30300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18986BC-97F5-45B8-A41C-AACCEFFD2360}"/>
              </a:ext>
            </a:extLst>
          </p:cNvPr>
          <p:cNvSpPr/>
          <p:nvPr/>
        </p:nvSpPr>
        <p:spPr>
          <a:xfrm>
            <a:off x="3665822" y="2031078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특정날짜의 데이터요청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3929E9B-EBEE-42F4-820F-0FBD7872473A}"/>
              </a:ext>
            </a:extLst>
          </p:cNvPr>
          <p:cNvSpPr/>
          <p:nvPr/>
        </p:nvSpPr>
        <p:spPr>
          <a:xfrm rot="9972664">
            <a:off x="4298186" y="3032074"/>
            <a:ext cx="1315619" cy="27674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C56647-BB72-48CB-993A-E882A1577344}"/>
              </a:ext>
            </a:extLst>
          </p:cNvPr>
          <p:cNvSpPr/>
          <p:nvPr/>
        </p:nvSpPr>
        <p:spPr>
          <a:xfrm>
            <a:off x="3747539" y="3456613"/>
            <a:ext cx="2142922" cy="4931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DB</a:t>
            </a:r>
            <a:r>
              <a:rPr lang="ko-KR" altLang="en-US" sz="1200" dirty="0">
                <a:solidFill>
                  <a:schemeClr val="tx1"/>
                </a:solidFill>
              </a:rPr>
              <a:t>에서 조회한 데이터를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가공해 그래프 및 정보 제공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F6D36BD-F1E3-4003-B22B-FD414E162134}"/>
              </a:ext>
            </a:extLst>
          </p:cNvPr>
          <p:cNvSpPr/>
          <p:nvPr/>
        </p:nvSpPr>
        <p:spPr>
          <a:xfrm>
            <a:off x="4343425" y="4152254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항공대 서버로부터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 데이터요청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2CB6538-A8E7-4E1A-B4D5-1300C019168B}"/>
              </a:ext>
            </a:extLst>
          </p:cNvPr>
          <p:cNvSpPr/>
          <p:nvPr/>
        </p:nvSpPr>
        <p:spPr>
          <a:xfrm>
            <a:off x="5406681" y="2001288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농장서버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C12C05-8554-4416-A066-024D7205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80" y="2509535"/>
            <a:ext cx="1989609" cy="3784814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2029930-F558-4612-BEC0-297A85BCF5C6}"/>
              </a:ext>
            </a:extLst>
          </p:cNvPr>
          <p:cNvSpPr/>
          <p:nvPr/>
        </p:nvSpPr>
        <p:spPr>
          <a:xfrm rot="5400000">
            <a:off x="6053307" y="3994460"/>
            <a:ext cx="663451" cy="25261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1B7D908C-AFC9-45E7-BC68-AD956B0E74F2}"/>
              </a:ext>
            </a:extLst>
          </p:cNvPr>
          <p:cNvSpPr/>
          <p:nvPr/>
        </p:nvSpPr>
        <p:spPr>
          <a:xfrm rot="16171995">
            <a:off x="6587273" y="3997149"/>
            <a:ext cx="661460" cy="24723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BF2E7A9-2572-4F5F-9D33-333133B38343}"/>
              </a:ext>
            </a:extLst>
          </p:cNvPr>
          <p:cNvSpPr/>
          <p:nvPr/>
        </p:nvSpPr>
        <p:spPr>
          <a:xfrm>
            <a:off x="5242992" y="5951425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항공대서버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ACCD0BF-40EE-4787-8939-AEEF35C8931E}"/>
              </a:ext>
            </a:extLst>
          </p:cNvPr>
          <p:cNvSpPr/>
          <p:nvPr/>
        </p:nvSpPr>
        <p:spPr>
          <a:xfrm>
            <a:off x="6252935" y="3943545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데이터 전송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C1259A-0A3C-4CD0-B973-35247546C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975" y="4525301"/>
            <a:ext cx="862860" cy="134619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2159D2E-9CE0-46C0-9C65-D0F8B2308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449" y="2428474"/>
            <a:ext cx="862860" cy="1346192"/>
          </a:xfrm>
          <a:prstGeom prst="rect">
            <a:avLst/>
          </a:prstGeom>
        </p:spPr>
      </p:pic>
      <p:sp>
        <p:nvSpPr>
          <p:cNvPr id="35" name="내용 개체 틀 3">
            <a:extLst>
              <a:ext uri="{FF2B5EF4-FFF2-40B4-BE49-F238E27FC236}">
                <a16:creationId xmlns:a16="http://schemas.microsoft.com/office/drawing/2014/main" id="{7C377918-2CB0-4BAC-84F7-AA8E02279FE9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8382000" cy="50901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latin typeface="+mj-ea"/>
              </a:rPr>
              <a:t>그래프를 통한 시간별 상태변화 표시 </a:t>
            </a:r>
            <a:endParaRPr kumimoji="1" lang="en-US" altLang="ko-KR" dirty="0">
              <a:latin typeface="+mj-ea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7EE2BBB-0C7F-4403-832B-70A3628DD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581" y="4877152"/>
            <a:ext cx="905122" cy="1000602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49AFF6C-E574-42B2-A259-0E0B47F876A5}"/>
              </a:ext>
            </a:extLst>
          </p:cNvPr>
          <p:cNvSpPr/>
          <p:nvPr/>
        </p:nvSpPr>
        <p:spPr>
          <a:xfrm>
            <a:off x="7035783" y="5920407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항공대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6FF9B127-05B8-40EF-BF7A-59FDF7987B47}"/>
              </a:ext>
            </a:extLst>
          </p:cNvPr>
          <p:cNvSpPr/>
          <p:nvPr/>
        </p:nvSpPr>
        <p:spPr>
          <a:xfrm rot="10800000">
            <a:off x="7048178" y="5092274"/>
            <a:ext cx="661460" cy="24723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A2B2FEA-96D7-4484-946D-A3CFE2E18A1C}"/>
              </a:ext>
            </a:extLst>
          </p:cNvPr>
          <p:cNvSpPr/>
          <p:nvPr/>
        </p:nvSpPr>
        <p:spPr>
          <a:xfrm>
            <a:off x="6172691" y="5406389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데이터 조회</a:t>
            </a:r>
          </a:p>
        </p:txBody>
      </p:sp>
    </p:spTree>
    <p:extLst>
      <p:ext uri="{BB962C8B-B14F-4D97-AF65-F5344CB8AC3E}">
        <p14:creationId xmlns:p14="http://schemas.microsoft.com/office/powerpoint/2010/main" val="735474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연구진행사항</a:t>
            </a:r>
            <a:r>
              <a:rPr kumimoji="1" lang="en-US" altLang="ko-KR" dirty="0"/>
              <a:t>(15/17)-</a:t>
            </a:r>
            <a:r>
              <a:rPr kumimoji="1" lang="ko-KR" altLang="en-US" dirty="0"/>
              <a:t>항공대 </a:t>
            </a:r>
            <a:r>
              <a:rPr kumimoji="1" lang="en-US" altLang="ko-KR" dirty="0"/>
              <a:t>DB</a:t>
            </a:r>
            <a:r>
              <a:rPr kumimoji="1" lang="ko-KR" altLang="en-US" dirty="0"/>
              <a:t>서버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ko-KR" altLang="en-US" dirty="0">
                <a:latin typeface="+mj-ea"/>
              </a:rPr>
              <a:t>데이터 축적</a:t>
            </a:r>
            <a:r>
              <a:rPr kumimoji="1" lang="en-US" altLang="ko-KR" dirty="0">
                <a:latin typeface="+mj-ea"/>
              </a:rPr>
              <a:t>,</a:t>
            </a:r>
            <a:r>
              <a:rPr kumimoji="1" lang="ko-KR" altLang="en-US" dirty="0">
                <a:latin typeface="+mj-ea"/>
              </a:rPr>
              <a:t>활용을 위한  항공대</a:t>
            </a:r>
            <a:r>
              <a:rPr kumimoji="1" lang="en-US" altLang="ko-KR" dirty="0">
                <a:latin typeface="+mj-ea"/>
              </a:rPr>
              <a:t>DB</a:t>
            </a:r>
            <a:r>
              <a:rPr kumimoji="1" lang="ko-KR" altLang="en-US" dirty="0">
                <a:latin typeface="+mj-ea"/>
              </a:rPr>
              <a:t>서버 </a:t>
            </a:r>
            <a:endParaRPr kumimoji="1" lang="en-US" altLang="ko-KR" dirty="0">
              <a:latin typeface="+mj-ea"/>
            </a:endParaRPr>
          </a:p>
          <a:p>
            <a:pPr lvl="1"/>
            <a:r>
              <a:rPr kumimoji="1" lang="ko-KR" altLang="en-US" sz="2000" dirty="0">
                <a:latin typeface="+mn-ea"/>
              </a:rPr>
              <a:t>농장서버로 </a:t>
            </a:r>
            <a:r>
              <a:rPr kumimoji="1" lang="en-US" altLang="ko-KR" sz="2000" dirty="0">
                <a:latin typeface="+mn-ea"/>
              </a:rPr>
              <a:t>1</a:t>
            </a:r>
            <a:r>
              <a:rPr kumimoji="1" lang="ko-KR" altLang="en-US" sz="2000" dirty="0">
                <a:latin typeface="+mn-ea"/>
              </a:rPr>
              <a:t>시간에 한번씩 요청을 보내 실시간 데이터를 가져옴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</a:rPr>
              <a:t>DB</a:t>
            </a:r>
            <a:r>
              <a:rPr kumimoji="1" lang="ko-KR" altLang="en-US" sz="2000" dirty="0">
                <a:latin typeface="+mn-ea"/>
              </a:rPr>
              <a:t>에 </a:t>
            </a:r>
            <a:r>
              <a:rPr kumimoji="1" lang="ko-KR" altLang="en-US" sz="2000" dirty="0" err="1">
                <a:latin typeface="+mn-ea"/>
              </a:rPr>
              <a:t>센서값을</a:t>
            </a:r>
            <a:r>
              <a:rPr kumimoji="1" lang="ko-KR" altLang="en-US" sz="2000" dirty="0">
                <a:latin typeface="+mn-ea"/>
              </a:rPr>
              <a:t> 날짜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시간별로 저장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ko-KR" altLang="en-US" sz="2000" dirty="0">
                <a:latin typeface="+mn-ea"/>
              </a:rPr>
              <a:t>농장서버의 요청에 따라 </a:t>
            </a:r>
            <a:r>
              <a:rPr kumimoji="1" lang="en-US" altLang="ko-KR" sz="2000" dirty="0">
                <a:latin typeface="+mn-ea"/>
              </a:rPr>
              <a:t>DB</a:t>
            </a:r>
            <a:r>
              <a:rPr kumimoji="1" lang="ko-KR" altLang="en-US" sz="2000" dirty="0">
                <a:latin typeface="+mn-ea"/>
              </a:rPr>
              <a:t>에 저장한 데이터를 조회하여 전송</a:t>
            </a:r>
            <a:endParaRPr kumimoji="1" lang="en-US" altLang="ko-KR" sz="2000" dirty="0"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D861219-B649-4DF9-905B-7BD167DF0202}"/>
              </a:ext>
            </a:extLst>
          </p:cNvPr>
          <p:cNvSpPr/>
          <p:nvPr/>
        </p:nvSpPr>
        <p:spPr>
          <a:xfrm>
            <a:off x="6318387" y="5251746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항공대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83F3C12-6D28-4196-96A8-1AFC82CC21E9}"/>
              </a:ext>
            </a:extLst>
          </p:cNvPr>
          <p:cNvSpPr/>
          <p:nvPr/>
        </p:nvSpPr>
        <p:spPr>
          <a:xfrm rot="10800000">
            <a:off x="3116224" y="4145950"/>
            <a:ext cx="1050801" cy="22460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F106365-CEA7-40DA-9836-C519EFA1C53F}"/>
              </a:ext>
            </a:extLst>
          </p:cNvPr>
          <p:cNvSpPr/>
          <p:nvPr/>
        </p:nvSpPr>
        <p:spPr>
          <a:xfrm>
            <a:off x="755576" y="5297615"/>
            <a:ext cx="2356913" cy="33929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농장서버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7D2C6A-36AD-4C5D-9D50-A74715E49593}"/>
              </a:ext>
            </a:extLst>
          </p:cNvPr>
          <p:cNvSpPr/>
          <p:nvPr/>
        </p:nvSpPr>
        <p:spPr>
          <a:xfrm>
            <a:off x="3857043" y="5299507"/>
            <a:ext cx="2356913" cy="33929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항공대서버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51AB1B1-11CA-4656-BCDC-1574AD828CE8}"/>
              </a:ext>
            </a:extLst>
          </p:cNvPr>
          <p:cNvSpPr/>
          <p:nvPr/>
        </p:nvSpPr>
        <p:spPr>
          <a:xfrm>
            <a:off x="3141409" y="4669044"/>
            <a:ext cx="1050801" cy="22460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CB6E7A-F592-4C5C-863A-2C543967BF9F}"/>
              </a:ext>
            </a:extLst>
          </p:cNvPr>
          <p:cNvSpPr/>
          <p:nvPr/>
        </p:nvSpPr>
        <p:spPr>
          <a:xfrm>
            <a:off x="2463167" y="3745401"/>
            <a:ext cx="2356913" cy="33929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시간에 한번씩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실시간 데이터 요청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2DA6D67-FADE-4845-8162-B9AA2E2A72A2}"/>
              </a:ext>
            </a:extLst>
          </p:cNvPr>
          <p:cNvSpPr/>
          <p:nvPr/>
        </p:nvSpPr>
        <p:spPr>
          <a:xfrm>
            <a:off x="2564744" y="4921307"/>
            <a:ext cx="2356913" cy="33929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센서값</a:t>
            </a:r>
            <a:r>
              <a:rPr lang="ko-KR" altLang="en-US" sz="1200" dirty="0">
                <a:solidFill>
                  <a:schemeClr val="tx1"/>
                </a:solidFill>
              </a:rPr>
              <a:t> 데이터 전송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A7039D3-D9D4-4796-8209-3B036A05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255" y="3912139"/>
            <a:ext cx="1063670" cy="117587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3592E16-49AC-4AC9-BCA4-DBD2C01FBE85}"/>
              </a:ext>
            </a:extLst>
          </p:cNvPr>
          <p:cNvSpPr/>
          <p:nvPr/>
        </p:nvSpPr>
        <p:spPr>
          <a:xfrm>
            <a:off x="5888954" y="4146719"/>
            <a:ext cx="948456" cy="22383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457582E-4BBF-4A8D-8DC1-AE6B8DD512C7}"/>
              </a:ext>
            </a:extLst>
          </p:cNvPr>
          <p:cNvSpPr/>
          <p:nvPr/>
        </p:nvSpPr>
        <p:spPr>
          <a:xfrm>
            <a:off x="5100472" y="3746658"/>
            <a:ext cx="2356913" cy="33929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데이터 저장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24C8C41-0A3E-4664-8BF8-9EE4B7E88EA2}"/>
              </a:ext>
            </a:extLst>
          </p:cNvPr>
          <p:cNvSpPr/>
          <p:nvPr/>
        </p:nvSpPr>
        <p:spPr>
          <a:xfrm rot="10800000">
            <a:off x="5844161" y="4614850"/>
            <a:ext cx="948456" cy="22383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D697D88-D648-4B77-A3BA-6C8439412812}"/>
              </a:ext>
            </a:extLst>
          </p:cNvPr>
          <p:cNvSpPr/>
          <p:nvPr/>
        </p:nvSpPr>
        <p:spPr>
          <a:xfrm>
            <a:off x="5139931" y="4921307"/>
            <a:ext cx="2356913" cy="33929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축적데이터 제공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3CD8AEB-C37F-4A00-9DA7-E5535C4DA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448" y="3435561"/>
            <a:ext cx="1150232" cy="175667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E536265-CA8E-4301-8BD7-BB574CE8E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896" y="3420647"/>
            <a:ext cx="1228994" cy="187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9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연구진행사항</a:t>
            </a:r>
            <a:r>
              <a:rPr kumimoji="1" lang="en-US" altLang="ko-KR" dirty="0"/>
              <a:t>(16/17)-</a:t>
            </a:r>
            <a:r>
              <a:rPr kumimoji="1" lang="ko-KR" altLang="en-US" dirty="0"/>
              <a:t>항공대 </a:t>
            </a:r>
            <a:r>
              <a:rPr kumimoji="1" lang="en-US" altLang="ko-KR" dirty="0"/>
              <a:t>DB</a:t>
            </a:r>
            <a:r>
              <a:rPr kumimoji="1" lang="ko-KR" altLang="en-US" dirty="0"/>
              <a:t>서버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kumimoji="1" lang="ko-KR" altLang="en-US" dirty="0">
                <a:latin typeface="+mn-ea"/>
              </a:rPr>
              <a:t>항공대 </a:t>
            </a:r>
            <a:r>
              <a:rPr kumimoji="1" lang="en-US" altLang="ko-KR" dirty="0">
                <a:latin typeface="+mn-ea"/>
              </a:rPr>
              <a:t>DB</a:t>
            </a:r>
            <a:r>
              <a:rPr kumimoji="1" lang="ko-KR" altLang="en-US" dirty="0">
                <a:latin typeface="+mn-ea"/>
              </a:rPr>
              <a:t>에 저장된 스마트 팜 센서 데이터</a:t>
            </a:r>
            <a:endParaRPr kumimoji="1"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FD3B99-CAFC-421D-96D6-0B2596D0F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16832"/>
            <a:ext cx="66770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92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j-ea"/>
              </a:rPr>
              <a:t>자동관수제어 구현을 위해 </a:t>
            </a:r>
            <a:r>
              <a:rPr kumimoji="1" lang="en-US" altLang="ko-KR" dirty="0">
                <a:latin typeface="+mj-ea"/>
              </a:rPr>
              <a:t>AI </a:t>
            </a:r>
            <a:r>
              <a:rPr kumimoji="1" lang="ko-KR" altLang="en-US" dirty="0">
                <a:latin typeface="+mj-ea"/>
              </a:rPr>
              <a:t>공부를 진행 중에 </a:t>
            </a:r>
            <a:br>
              <a:rPr kumimoji="1" lang="en-US" altLang="ko-KR" dirty="0">
                <a:latin typeface="+mj-ea"/>
              </a:rPr>
            </a:br>
            <a:r>
              <a:rPr kumimoji="1" lang="ko-KR" altLang="en-US" b="1" dirty="0">
                <a:solidFill>
                  <a:srgbClr val="FF0000"/>
                </a:solidFill>
                <a:latin typeface="+mj-ea"/>
              </a:rPr>
              <a:t>문제점 발견</a:t>
            </a:r>
            <a:endParaRPr kumimoji="1" lang="en-US" altLang="ko-KR" b="1" dirty="0">
              <a:solidFill>
                <a:srgbClr val="FF0000"/>
              </a:solidFill>
              <a:latin typeface="+mj-ea"/>
            </a:endParaRPr>
          </a:p>
          <a:p>
            <a:pPr lvl="1"/>
            <a:r>
              <a:rPr kumimoji="1" lang="ko-KR" altLang="en-US" dirty="0">
                <a:latin typeface="+mj-ea"/>
              </a:rPr>
              <a:t>센서 데이터는 </a:t>
            </a:r>
            <a:r>
              <a:rPr kumimoji="1" lang="en-US" altLang="ko-KR" dirty="0">
                <a:latin typeface="+mj-ea"/>
              </a:rPr>
              <a:t>DB</a:t>
            </a:r>
            <a:r>
              <a:rPr kumimoji="1" lang="ko-KR" altLang="en-US" dirty="0">
                <a:latin typeface="+mj-ea"/>
              </a:rPr>
              <a:t>에 지속적으로 </a:t>
            </a:r>
            <a:r>
              <a:rPr kumimoji="1" lang="ko-KR" altLang="en-US" dirty="0" err="1">
                <a:latin typeface="+mj-ea"/>
              </a:rPr>
              <a:t>수집중</a:t>
            </a:r>
            <a:endParaRPr kumimoji="1" lang="en-US" altLang="ko-KR" dirty="0">
              <a:latin typeface="+mj-ea"/>
            </a:endParaRPr>
          </a:p>
          <a:p>
            <a:pPr lvl="1"/>
            <a:r>
              <a:rPr kumimoji="1" lang="ko-KR" altLang="en-US" dirty="0">
                <a:latin typeface="+mj-ea"/>
              </a:rPr>
              <a:t>하지만</a:t>
            </a:r>
            <a:r>
              <a:rPr kumimoji="1" lang="en-US" altLang="ko-KR" dirty="0">
                <a:latin typeface="+mj-ea"/>
              </a:rPr>
              <a:t> </a:t>
            </a:r>
            <a:r>
              <a:rPr kumimoji="1" lang="ko-KR" altLang="en-US" dirty="0">
                <a:latin typeface="+mj-ea"/>
              </a:rPr>
              <a:t>이를 </a:t>
            </a:r>
            <a:r>
              <a:rPr kumimoji="1" lang="en-US" altLang="ko-KR" dirty="0">
                <a:latin typeface="+mj-ea"/>
              </a:rPr>
              <a:t>AI</a:t>
            </a:r>
            <a:r>
              <a:rPr kumimoji="1" lang="ko-KR" altLang="en-US" dirty="0">
                <a:latin typeface="+mj-ea"/>
              </a:rPr>
              <a:t>에 대한</a:t>
            </a:r>
            <a:r>
              <a:rPr kumimoji="1" lang="en-US" altLang="ko-KR" dirty="0">
                <a:latin typeface="+mj-ea"/>
              </a:rPr>
              <a:t> </a:t>
            </a:r>
            <a:r>
              <a:rPr kumimoji="1" lang="ko-KR" altLang="en-US" dirty="0">
                <a:latin typeface="+mj-ea"/>
              </a:rPr>
              <a:t>학습데이터로써 사용이 불가능</a:t>
            </a:r>
            <a:endParaRPr kumimoji="1" lang="en-US" altLang="ko-KR" dirty="0">
              <a:latin typeface="+mj-ea"/>
            </a:endParaRPr>
          </a:p>
          <a:p>
            <a:pPr lvl="2"/>
            <a:r>
              <a:rPr kumimoji="1" lang="ko-KR" altLang="en-US" sz="1700" dirty="0">
                <a:latin typeface="+mj-ea"/>
              </a:rPr>
              <a:t>센서 데이터에 따른 솔레노이드 </a:t>
            </a:r>
            <a:r>
              <a:rPr kumimoji="1" lang="ko-KR" altLang="en-US" sz="1700" dirty="0" err="1">
                <a:latin typeface="+mj-ea"/>
              </a:rPr>
              <a:t>벨브</a:t>
            </a:r>
            <a:r>
              <a:rPr kumimoji="1" lang="ko-KR" altLang="en-US" sz="1700" dirty="0">
                <a:latin typeface="+mj-ea"/>
              </a:rPr>
              <a:t> 제어 데이터가 없음</a:t>
            </a:r>
            <a:endParaRPr kumimoji="1" lang="en-US" altLang="ko-KR" sz="1500" dirty="0">
              <a:latin typeface="+mj-ea"/>
            </a:endParaRPr>
          </a:p>
          <a:p>
            <a:pPr lvl="2"/>
            <a:endParaRPr kumimoji="1" lang="en-US" altLang="ko-KR" sz="1700" dirty="0">
              <a:latin typeface="+mj-ea"/>
            </a:endParaRPr>
          </a:p>
          <a:p>
            <a:endParaRPr kumimoji="1" lang="en-US" altLang="ko-KR" sz="2000" dirty="0">
              <a:latin typeface="+mj-ea"/>
            </a:endParaRPr>
          </a:p>
          <a:p>
            <a:pPr lvl="1"/>
            <a:endParaRPr kumimoji="1" lang="en-US" altLang="ko-KR" sz="1700" dirty="0">
              <a:latin typeface="+mn-ea"/>
            </a:endParaRPr>
          </a:p>
          <a:p>
            <a:pPr lvl="1"/>
            <a:endParaRPr kumimoji="1" lang="en-US" altLang="ko-KR" dirty="0">
              <a:latin typeface="+mj-ea"/>
            </a:endParaRPr>
          </a:p>
          <a:p>
            <a:endParaRPr kumimoji="1" lang="en-US" altLang="ko-KR" sz="23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036B4E-C874-4403-B0E5-957F73CC8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758" y="4586024"/>
            <a:ext cx="1615898" cy="16706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0D6565-9F43-4D84-82DF-B4586A382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486" y="4482110"/>
            <a:ext cx="929038" cy="1000809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1C6D225-5953-4F85-9207-93F44FB007CE}"/>
              </a:ext>
            </a:extLst>
          </p:cNvPr>
          <p:cNvSpPr/>
          <p:nvPr/>
        </p:nvSpPr>
        <p:spPr>
          <a:xfrm rot="10800000">
            <a:off x="5042202" y="4931146"/>
            <a:ext cx="1083271" cy="4588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생각 풍선: 구름 모양 7">
            <a:extLst>
              <a:ext uri="{FF2B5EF4-FFF2-40B4-BE49-F238E27FC236}">
                <a16:creationId xmlns:a16="http://schemas.microsoft.com/office/drawing/2014/main" id="{54EC501B-8D52-4C03-83AD-F297D2F235A5}"/>
              </a:ext>
            </a:extLst>
          </p:cNvPr>
          <p:cNvSpPr/>
          <p:nvPr/>
        </p:nvSpPr>
        <p:spPr>
          <a:xfrm>
            <a:off x="3980885" y="3956311"/>
            <a:ext cx="2108244" cy="650063"/>
          </a:xfrm>
          <a:prstGeom prst="cloud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맑음 </a:t>
            </a:r>
            <a:r>
              <a:rPr lang="en-US" altLang="ko-KR" sz="1000" dirty="0">
                <a:solidFill>
                  <a:schemeClr val="tx1"/>
                </a:solidFill>
              </a:rPr>
              <a:t>or </a:t>
            </a:r>
            <a:r>
              <a:rPr lang="ko-KR" altLang="en-US" sz="1000" dirty="0">
                <a:solidFill>
                  <a:schemeClr val="tx1"/>
                </a:solidFill>
              </a:rPr>
              <a:t>흐림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저온 </a:t>
            </a:r>
            <a:r>
              <a:rPr lang="en-US" altLang="ko-KR" sz="1000" dirty="0">
                <a:solidFill>
                  <a:schemeClr val="tx1"/>
                </a:solidFill>
              </a:rPr>
              <a:t>or </a:t>
            </a:r>
            <a:r>
              <a:rPr lang="ko-KR" altLang="en-US" sz="1000" dirty="0">
                <a:solidFill>
                  <a:schemeClr val="tx1"/>
                </a:solidFill>
              </a:rPr>
              <a:t>고온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습함 </a:t>
            </a:r>
            <a:r>
              <a:rPr lang="en-US" altLang="ko-KR" sz="1000" dirty="0">
                <a:solidFill>
                  <a:schemeClr val="tx1"/>
                </a:solidFill>
              </a:rPr>
              <a:t>or </a:t>
            </a:r>
            <a:r>
              <a:rPr lang="ko-KR" altLang="en-US" sz="1000" dirty="0">
                <a:solidFill>
                  <a:schemeClr val="tx1"/>
                </a:solidFill>
              </a:rPr>
              <a:t>건조함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BC3CED2D-34D2-4A1C-A9DF-449E8A96BD6A}"/>
              </a:ext>
            </a:extLst>
          </p:cNvPr>
          <p:cNvSpPr/>
          <p:nvPr/>
        </p:nvSpPr>
        <p:spPr>
          <a:xfrm flipH="1">
            <a:off x="2059044" y="4553271"/>
            <a:ext cx="1444912" cy="808581"/>
          </a:xfrm>
          <a:prstGeom prst="wedgeEllipseCallout">
            <a:avLst/>
          </a:prstGeom>
          <a:noFill/>
          <a:ln>
            <a:solidFill>
              <a:schemeClr val="tx1"/>
            </a:solidFill>
          </a:ln>
          <a:effectLst>
            <a:outerShdw blurRad="50800" dist="50800" dir="5400000" sx="7000" sy="7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솔레노이드 </a:t>
            </a:r>
            <a:r>
              <a:rPr lang="ko-KR" altLang="en-US" sz="1200" dirty="0" err="1">
                <a:solidFill>
                  <a:schemeClr val="tx1"/>
                </a:solidFill>
              </a:rPr>
              <a:t>벨브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개방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폐쇄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93B36D-3090-4717-AEB0-769E99CAA369}"/>
              </a:ext>
            </a:extLst>
          </p:cNvPr>
          <p:cNvSpPr/>
          <p:nvPr/>
        </p:nvSpPr>
        <p:spPr>
          <a:xfrm>
            <a:off x="5734373" y="5539105"/>
            <a:ext cx="2058592" cy="2887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항공대</a:t>
            </a:r>
            <a:r>
              <a:rPr lang="en-US" altLang="ko-KR" sz="1200" dirty="0">
                <a:solidFill>
                  <a:schemeClr val="tx1"/>
                </a:solidFill>
              </a:rPr>
              <a:t>DB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050FCF-9E78-4F22-BF94-79CC3FC44147}"/>
              </a:ext>
            </a:extLst>
          </p:cNvPr>
          <p:cNvSpPr/>
          <p:nvPr/>
        </p:nvSpPr>
        <p:spPr>
          <a:xfrm>
            <a:off x="5095322" y="5595291"/>
            <a:ext cx="1203877" cy="2866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학습 데이터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연구진행사항</a:t>
            </a:r>
            <a:r>
              <a:rPr kumimoji="1" lang="en-US" altLang="ko-KR" dirty="0"/>
              <a:t>(17/17)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AF74CB2-ADB7-421C-9F28-33E7CF1608C2}"/>
              </a:ext>
            </a:extLst>
          </p:cNvPr>
          <p:cNvCxnSpPr/>
          <p:nvPr/>
        </p:nvCxnSpPr>
        <p:spPr>
          <a:xfrm>
            <a:off x="5278590" y="4680906"/>
            <a:ext cx="799338" cy="86501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991969E-3E1A-4B58-9D2D-9C0FA5E02552}"/>
              </a:ext>
            </a:extLst>
          </p:cNvPr>
          <p:cNvCxnSpPr>
            <a:cxnSpLocks/>
          </p:cNvCxnSpPr>
          <p:nvPr/>
        </p:nvCxnSpPr>
        <p:spPr>
          <a:xfrm flipV="1">
            <a:off x="5307778" y="4680906"/>
            <a:ext cx="737199" cy="85819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129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추후연구계획</a:t>
            </a:r>
            <a:r>
              <a:rPr kumimoji="1" lang="en-US" altLang="ko-KR" dirty="0"/>
              <a:t>(1/1)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</a:rPr>
              <a:t>AI </a:t>
            </a:r>
            <a:r>
              <a:rPr kumimoji="1" lang="ko-KR" altLang="en-US" dirty="0">
                <a:latin typeface="+mn-ea"/>
              </a:rPr>
              <a:t>자동관수제어 구현에 적합한 데이터 분석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수집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지속적으로 축적되고 있는 데이터의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활용방안 연구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목적에 맞는 추가적으로 필요한 데이터에 대한 조사와</a:t>
            </a:r>
            <a:br>
              <a:rPr kumimoji="1" lang="en-US" altLang="ko-KR" dirty="0">
                <a:latin typeface="+mn-ea"/>
              </a:rPr>
            </a:br>
            <a:r>
              <a:rPr kumimoji="1" lang="ko-KR" altLang="en-US" dirty="0">
                <a:latin typeface="+mn-ea"/>
              </a:rPr>
              <a:t>그에 따른 데이터 획득을 위한 센서 추가설치</a:t>
            </a:r>
            <a:endParaRPr kumimoji="1" lang="en-US" altLang="ko-KR" dirty="0">
              <a:latin typeface="+mn-ea"/>
            </a:endParaRPr>
          </a:p>
          <a:p>
            <a:pPr lvl="1"/>
            <a:endParaRPr kumimoji="1" lang="en-US" altLang="ko-KR" dirty="0">
              <a:latin typeface="+mn-ea"/>
            </a:endParaRPr>
          </a:p>
          <a:p>
            <a:pPr lvl="1"/>
            <a:endParaRPr kumimoji="1" lang="en-US" altLang="ko-KR" dirty="0">
              <a:latin typeface="+mn-ea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C5EFB706-75C6-4CF6-B58D-38D204B41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511590"/>
              </p:ext>
            </p:extLst>
          </p:nvPr>
        </p:nvGraphicFramePr>
        <p:xfrm>
          <a:off x="639256" y="3058160"/>
          <a:ext cx="7821174" cy="1378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6640">
                  <a:extLst>
                    <a:ext uri="{9D8B030D-6E8A-4147-A177-3AD203B41FA5}">
                      <a16:colId xmlns:a16="http://schemas.microsoft.com/office/drawing/2014/main" val="846343097"/>
                    </a:ext>
                  </a:extLst>
                </a:gridCol>
                <a:gridCol w="4824534">
                  <a:extLst>
                    <a:ext uri="{9D8B030D-6E8A-4147-A177-3AD203B41FA5}">
                      <a16:colId xmlns:a16="http://schemas.microsoft.com/office/drawing/2014/main" val="2275294471"/>
                    </a:ext>
                  </a:extLst>
                </a:gridCol>
              </a:tblGrid>
              <a:tr h="7254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현재 수집 중인 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대기 온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습도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토양 온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습도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조도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강수량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풍향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풍속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관정온도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베터리전압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 데이터</a:t>
                      </a:r>
                      <a:endParaRPr lang="en-US" altLang="ko-K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468458"/>
                  </a:ext>
                </a:extLst>
              </a:tr>
              <a:tr h="6534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추가적으로 연구할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CO2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농도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토양산성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염류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512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525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ko-KR" altLang="en-US" dirty="0">
                <a:latin typeface="+mj-ea"/>
                <a:ea typeface="+mj-ea"/>
              </a:rPr>
              <a:t>감사합니다</a:t>
            </a:r>
            <a:endParaRPr kumimoji="1"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1063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922646-C7E4-41E6-9A92-1D551222A5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0814" y="1124744"/>
            <a:ext cx="8513674" cy="5393452"/>
          </a:xfrm>
        </p:spPr>
        <p:txBody>
          <a:bodyPr>
            <a:normAutofit/>
          </a:bodyPr>
          <a:lstStyle/>
          <a:p>
            <a:pPr lvl="1"/>
            <a:r>
              <a:rPr lang="ko-KR" altLang="en-US" sz="2100" dirty="0">
                <a:latin typeface="+mn-ea"/>
                <a:sym typeface="Wingdings" panose="05000000000000000000" pitchFamily="2" charset="2"/>
              </a:rPr>
              <a:t>블루투스 통신을 위한 소스코드</a:t>
            </a:r>
            <a:r>
              <a:rPr lang="en-US" altLang="ko-KR" sz="2100" dirty="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2100" dirty="0">
                <a:latin typeface="+mn-ea"/>
                <a:sym typeface="Wingdings" panose="05000000000000000000" pitchFamily="2" charset="2"/>
              </a:rPr>
              <a:t>서버측</a:t>
            </a:r>
            <a:r>
              <a:rPr lang="en-US" altLang="ko-KR" sz="2100" dirty="0">
                <a:latin typeface="+mn-ea"/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en-US" altLang="ko-KR" sz="1500" dirty="0">
                <a:latin typeface="+mn-ea"/>
                <a:sym typeface="Wingdings" panose="05000000000000000000" pitchFamily="2" charset="2"/>
              </a:rPr>
              <a:t>Exec</a:t>
            </a:r>
            <a:r>
              <a:rPr lang="ko-KR" altLang="en-US" sz="1500" dirty="0">
                <a:latin typeface="+mn-ea"/>
                <a:sym typeface="Wingdings" panose="05000000000000000000" pitchFamily="2" charset="2"/>
              </a:rPr>
              <a:t>함수를 이용한 블루투스 </a:t>
            </a:r>
            <a:r>
              <a:rPr lang="en-US" altLang="ko-KR" sz="1500" dirty="0">
                <a:latin typeface="+mn-ea"/>
                <a:sym typeface="Wingdings" panose="05000000000000000000" pitchFamily="2" charset="2"/>
              </a:rPr>
              <a:t>binding</a:t>
            </a:r>
            <a:r>
              <a:rPr lang="ko-KR" altLang="en-US" sz="1500" dirty="0">
                <a:latin typeface="+mn-ea"/>
                <a:sym typeface="Wingdings" panose="05000000000000000000" pitchFamily="2" charset="2"/>
              </a:rPr>
              <a:t>과 </a:t>
            </a:r>
            <a:r>
              <a:rPr lang="en-US" altLang="ko-KR" sz="1500" dirty="0" err="1">
                <a:latin typeface="+mn-ea"/>
                <a:sym typeface="Wingdings" panose="05000000000000000000" pitchFamily="2" charset="2"/>
              </a:rPr>
              <a:t>Serialport</a:t>
            </a:r>
            <a:r>
              <a:rPr lang="en-US" altLang="ko-KR" sz="1500" dirty="0">
                <a:latin typeface="+mn-ea"/>
                <a:sym typeface="Wingdings" panose="05000000000000000000" pitchFamily="2" charset="2"/>
              </a:rPr>
              <a:t>, fs</a:t>
            </a:r>
            <a:r>
              <a:rPr lang="ko-KR" altLang="en-US" sz="1500" dirty="0">
                <a:latin typeface="+mn-ea"/>
                <a:sym typeface="Wingdings" panose="05000000000000000000" pitchFamily="2" charset="2"/>
              </a:rPr>
              <a:t>모듈을 이용한 데이터 수신</a:t>
            </a:r>
            <a:r>
              <a:rPr lang="en-US" altLang="ko-KR" sz="1500" dirty="0">
                <a:latin typeface="+mn-ea"/>
                <a:sym typeface="Wingdings" panose="05000000000000000000" pitchFamily="2" charset="2"/>
              </a:rPr>
              <a:t>,</a:t>
            </a:r>
            <a:r>
              <a:rPr lang="ko-KR" altLang="en-US" sz="1500" dirty="0">
                <a:latin typeface="+mn-ea"/>
                <a:sym typeface="Wingdings" panose="05000000000000000000" pitchFamily="2" charset="2"/>
              </a:rPr>
              <a:t>송신</a:t>
            </a:r>
            <a:endParaRPr lang="en-US" altLang="ko-KR" sz="15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160F1A-C41C-4D03-98F3-D943632C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9" y="152400"/>
            <a:ext cx="8229600" cy="9906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7F3A9-18C4-40D3-A0FB-63DC281A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47" y="6356350"/>
            <a:ext cx="1981200" cy="365760"/>
          </a:xfrm>
        </p:spPr>
        <p:txBody>
          <a:bodyPr/>
          <a:lstStyle/>
          <a:p>
            <a:fld id="{3F6A5B76-BF21-4D27-8002-507568C3E27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CBA386-5C6D-487F-90B4-036F44912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719" y="2854122"/>
            <a:ext cx="187671" cy="3440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9B871F-ADF5-49D3-A7BC-C14B7A039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828" y="3350843"/>
            <a:ext cx="3667125" cy="542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921663-E2F2-403D-9418-B9B3B1082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41" y="4540027"/>
            <a:ext cx="3434910" cy="15564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58F662-E186-4CDC-A40F-F9DF9A462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374" y="4037377"/>
            <a:ext cx="206522" cy="3786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4C28B1-456C-4035-845A-E4C40148C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094" y="4541061"/>
            <a:ext cx="4352925" cy="100012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34B48B5-3B4D-4CF5-9A06-7BAB257E432E}"/>
              </a:ext>
            </a:extLst>
          </p:cNvPr>
          <p:cNvSpPr/>
          <p:nvPr/>
        </p:nvSpPr>
        <p:spPr>
          <a:xfrm>
            <a:off x="1187624" y="6096471"/>
            <a:ext cx="2448272" cy="2598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 err="1">
                <a:solidFill>
                  <a:schemeClr val="tx1"/>
                </a:solidFill>
              </a:rPr>
              <a:t>센서값</a:t>
            </a:r>
            <a:r>
              <a:rPr lang="ko-KR" altLang="en-US" dirty="0">
                <a:solidFill>
                  <a:schemeClr val="tx1"/>
                </a:solidFill>
              </a:rPr>
              <a:t> 수신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4EADAFD-1174-4B27-9523-A930DC6355DD}"/>
              </a:ext>
            </a:extLst>
          </p:cNvPr>
          <p:cNvSpPr/>
          <p:nvPr/>
        </p:nvSpPr>
        <p:spPr>
          <a:xfrm>
            <a:off x="5600422" y="6096471"/>
            <a:ext cx="2448272" cy="2598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 err="1">
                <a:solidFill>
                  <a:schemeClr val="tx1"/>
                </a:solidFill>
              </a:rPr>
              <a:t>제어값</a:t>
            </a:r>
            <a:r>
              <a:rPr lang="ko-KR" altLang="en-US" dirty="0">
                <a:solidFill>
                  <a:schemeClr val="tx1"/>
                </a:solidFill>
              </a:rPr>
              <a:t> 송신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BCE889C-15A8-4160-8530-E72D0D34E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8086" y="1936475"/>
            <a:ext cx="4467403" cy="8471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97A693B-7A0B-460D-98E5-F1B5F2844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38" y="4037377"/>
            <a:ext cx="206522" cy="37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57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922646-C7E4-41E6-9A92-1D551222A5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0814" y="1158620"/>
            <a:ext cx="8513674" cy="5393452"/>
          </a:xfrm>
        </p:spPr>
        <p:txBody>
          <a:bodyPr>
            <a:normAutofit/>
          </a:bodyPr>
          <a:lstStyle/>
          <a:p>
            <a:pPr lvl="1"/>
            <a:r>
              <a:rPr lang="ko-KR" altLang="en-US" sz="2100" dirty="0">
                <a:latin typeface="+mn-ea"/>
                <a:sym typeface="Wingdings" panose="05000000000000000000" pitchFamily="2" charset="2"/>
              </a:rPr>
              <a:t>블루투스 통신을 위한 소스코드</a:t>
            </a:r>
            <a:r>
              <a:rPr lang="en-US" altLang="ko-KR" sz="2100" dirty="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2100" dirty="0" err="1">
                <a:latin typeface="+mn-ea"/>
                <a:sym typeface="Wingdings" panose="05000000000000000000" pitchFamily="2" charset="2"/>
              </a:rPr>
              <a:t>아두이노측</a:t>
            </a:r>
            <a:r>
              <a:rPr lang="en-US" altLang="ko-KR" sz="2100" dirty="0">
                <a:latin typeface="+mn-ea"/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en-US" altLang="ko-KR" sz="1800" dirty="0" err="1">
                <a:latin typeface="+mn-ea"/>
                <a:sym typeface="Wingdings" panose="05000000000000000000" pitchFamily="2" charset="2"/>
              </a:rPr>
              <a:t>softwareSerial.h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를 이용해 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0,1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번 핀이외의 핀으로 시리얼통신이 </a:t>
            </a:r>
            <a:br>
              <a:rPr lang="en-US" altLang="ko-KR" sz="1800" dirty="0">
                <a:latin typeface="+mn-ea"/>
                <a:sym typeface="Wingdings" panose="05000000000000000000" pitchFamily="2" charset="2"/>
              </a:rPr>
            </a:b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가능하며 각 핀에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블루투스모듈을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연결하여 이용</a:t>
            </a:r>
            <a:endParaRPr lang="en-US" altLang="ko-KR" sz="18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160F1A-C41C-4D03-98F3-D943632C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9" y="152400"/>
            <a:ext cx="8229600" cy="9906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7F3A9-18C4-40D3-A0FB-63DC281A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47" y="6356350"/>
            <a:ext cx="1981200" cy="365760"/>
          </a:xfrm>
        </p:spPr>
        <p:txBody>
          <a:bodyPr/>
          <a:lstStyle/>
          <a:p>
            <a:fld id="{3F6A5B76-BF21-4D27-8002-507568C3E27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79245E-5BC5-4152-B406-371A9B751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192817"/>
            <a:ext cx="3105150" cy="170497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283EA03-E670-4966-931D-79B9FCEC5C64}"/>
              </a:ext>
            </a:extLst>
          </p:cNvPr>
          <p:cNvGrpSpPr/>
          <p:nvPr/>
        </p:nvGrpSpPr>
        <p:grpSpPr>
          <a:xfrm>
            <a:off x="827584" y="2204864"/>
            <a:ext cx="3105150" cy="1925673"/>
            <a:chOff x="827584" y="2204864"/>
            <a:chExt cx="3105150" cy="19256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6F16E63-3FFE-4116-9BF0-C35622536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4" y="2204864"/>
              <a:ext cx="3105150" cy="4857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EB4320-AF50-44B2-97CD-4E9B27C97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7771" y="2727462"/>
              <a:ext cx="270974" cy="49678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E568533-D1A2-487C-9AE5-906571814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7584" y="3319462"/>
              <a:ext cx="2171700" cy="2190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C287076-8F86-4A98-A12C-DE1DB2BA3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7771" y="3633751"/>
              <a:ext cx="270974" cy="496786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F1EF53-12BB-4914-BD57-2A6C93CA50D3}"/>
              </a:ext>
            </a:extLst>
          </p:cNvPr>
          <p:cNvGrpSpPr/>
          <p:nvPr/>
        </p:nvGrpSpPr>
        <p:grpSpPr>
          <a:xfrm>
            <a:off x="4693536" y="2202430"/>
            <a:ext cx="3105150" cy="1925673"/>
            <a:chOff x="827584" y="2204864"/>
            <a:chExt cx="3105150" cy="192567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8F16787-4751-407E-9114-D1FE22291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4" y="2204864"/>
              <a:ext cx="3105150" cy="48577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80BA232-B00A-4F95-8212-B78FECDE3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7771" y="2727462"/>
              <a:ext cx="270974" cy="49678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DAAC6C8-B783-4698-A4CB-0E1005C2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7584" y="3319462"/>
              <a:ext cx="2171700" cy="2190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E58DC0E-6AD6-4863-8183-75C8FE21E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7771" y="3633751"/>
              <a:ext cx="270974" cy="496786"/>
            </a:xfrm>
            <a:prstGeom prst="rect">
              <a:avLst/>
            </a:prstGeom>
          </p:spPr>
        </p:pic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3720DA7-EB2D-4FC2-9792-DAD334F04002}"/>
              </a:ext>
            </a:extLst>
          </p:cNvPr>
          <p:cNvSpPr/>
          <p:nvPr/>
        </p:nvSpPr>
        <p:spPr>
          <a:xfrm>
            <a:off x="1079122" y="5965052"/>
            <a:ext cx="2448272" cy="2598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 err="1">
                <a:solidFill>
                  <a:schemeClr val="tx1"/>
                </a:solidFill>
              </a:rPr>
              <a:t>센서값</a:t>
            </a:r>
            <a:r>
              <a:rPr lang="ko-KR" altLang="en-US" dirty="0">
                <a:solidFill>
                  <a:schemeClr val="tx1"/>
                </a:solidFill>
              </a:rPr>
              <a:t> 송신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DFB0ABF-2FBB-4A3E-B17B-8D04E5811B84}"/>
              </a:ext>
            </a:extLst>
          </p:cNvPr>
          <p:cNvSpPr/>
          <p:nvPr/>
        </p:nvSpPr>
        <p:spPr>
          <a:xfrm>
            <a:off x="4945074" y="5988903"/>
            <a:ext cx="2448272" cy="2598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 err="1">
                <a:solidFill>
                  <a:schemeClr val="tx1"/>
                </a:solidFill>
              </a:rPr>
              <a:t>제어값</a:t>
            </a:r>
            <a:r>
              <a:rPr lang="ko-KR" altLang="en-US" dirty="0">
                <a:solidFill>
                  <a:schemeClr val="tx1"/>
                </a:solidFill>
              </a:rPr>
              <a:t> 수신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94A136-F533-4453-BD1A-702D0962BC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4223317"/>
            <a:ext cx="3572627" cy="161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40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922646-C7E4-41E6-9A92-1D551222A5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0814" y="1158620"/>
            <a:ext cx="8513674" cy="5393452"/>
          </a:xfrm>
        </p:spPr>
        <p:txBody>
          <a:bodyPr>
            <a:normAutofit/>
          </a:bodyPr>
          <a:lstStyle/>
          <a:p>
            <a:pPr lvl="1"/>
            <a:r>
              <a:rPr lang="en-US" altLang="ko-KR" sz="2100" dirty="0">
                <a:latin typeface="+mn-ea"/>
                <a:sym typeface="Wingdings" panose="05000000000000000000" pitchFamily="2" charset="2"/>
              </a:rPr>
              <a:t>USB</a:t>
            </a:r>
            <a:r>
              <a:rPr lang="ko-KR" altLang="en-US" sz="2100" dirty="0">
                <a:latin typeface="+mn-ea"/>
                <a:sym typeface="Wingdings" panose="05000000000000000000" pitchFamily="2" charset="2"/>
              </a:rPr>
              <a:t>를 이용한 데이터 송신</a:t>
            </a:r>
            <a:endParaRPr lang="en-US" altLang="ko-KR" sz="2100" dirty="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아두이노를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라즈베리파이의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800" dirty="0" err="1">
                <a:latin typeface="+mn-ea"/>
                <a:sym typeface="Wingdings" panose="05000000000000000000" pitchFamily="2" charset="2"/>
              </a:rPr>
              <a:t>usb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포트에 연결했을 때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라즈베리파이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측의 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/dev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디렉토리안에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생성되는 파일이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아두이노와의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연결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경로가됨</a:t>
            </a:r>
            <a:endParaRPr lang="en-US" altLang="ko-KR" sz="1800" dirty="0">
              <a:latin typeface="+mn-ea"/>
              <a:sym typeface="Wingdings" panose="05000000000000000000" pitchFamily="2" charset="2"/>
            </a:endParaRPr>
          </a:p>
          <a:p>
            <a:pPr lvl="3"/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예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농장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IoT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의 </a:t>
            </a:r>
            <a:r>
              <a:rPr lang="ko-KR" altLang="en-US" sz="1600" dirty="0" err="1">
                <a:latin typeface="+mn-ea"/>
                <a:sym typeface="Wingdings" panose="05000000000000000000" pitchFamily="2" charset="2"/>
              </a:rPr>
              <a:t>라즈베리파이에서의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 경로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(/dev/ttyACM0)</a:t>
            </a:r>
          </a:p>
          <a:p>
            <a:pPr lvl="2"/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아두이노에서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소스를 업로드 할 때  툴 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포트에서 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ttyACM0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을 선택</a:t>
            </a:r>
            <a:endParaRPr lang="en-US" altLang="ko-KR" sz="18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160F1A-C41C-4D03-98F3-D943632C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9" y="152400"/>
            <a:ext cx="8229600" cy="9906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7F3A9-18C4-40D3-A0FB-63DC281A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47" y="6356350"/>
            <a:ext cx="1981200" cy="365760"/>
          </a:xfrm>
        </p:spPr>
        <p:txBody>
          <a:bodyPr/>
          <a:lstStyle/>
          <a:p>
            <a:fld id="{3F6A5B76-BF21-4D27-8002-507568C3E27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D99F79-4B05-4F8B-89B4-C25D6F5D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996952"/>
            <a:ext cx="61245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81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922646-C7E4-41E6-9A92-1D551222A5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0814" y="1158620"/>
            <a:ext cx="8513674" cy="5393452"/>
          </a:xfrm>
        </p:spPr>
        <p:txBody>
          <a:bodyPr>
            <a:normAutofit/>
          </a:bodyPr>
          <a:lstStyle/>
          <a:p>
            <a:r>
              <a:rPr lang="ko-KR" altLang="en-US" sz="2100" dirty="0">
                <a:latin typeface="+mn-ea"/>
                <a:sym typeface="Wingdings" panose="05000000000000000000" pitchFamily="2" charset="2"/>
              </a:rPr>
              <a:t>웹에서의 데이터 표현</a:t>
            </a:r>
            <a:endParaRPr lang="en-US" altLang="ko-KR" sz="2100" dirty="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800" dirty="0" err="1">
                <a:latin typeface="+mn-ea"/>
                <a:sym typeface="Wingdings" panose="05000000000000000000" pitchFamily="2" charset="2"/>
              </a:rPr>
              <a:t>Port.on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메소드를 이용해 받은 </a:t>
            </a:r>
            <a:r>
              <a:rPr lang="en-US" altLang="ko-KR" sz="1800" dirty="0" err="1">
                <a:latin typeface="+mn-ea"/>
                <a:sym typeface="Wingdings" panose="05000000000000000000" pitchFamily="2" charset="2"/>
              </a:rPr>
              <a:t>sensor_value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를 사용자의 요청에 따라</a:t>
            </a:r>
            <a:br>
              <a:rPr lang="en-US" altLang="ko-KR" sz="1800" dirty="0">
                <a:latin typeface="+mn-ea"/>
                <a:sym typeface="Wingdings" panose="05000000000000000000" pitchFamily="2" charset="2"/>
              </a:rPr>
            </a:b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응답으로 보내줌</a:t>
            </a:r>
            <a:endParaRPr lang="en-US" altLang="ko-KR" sz="1800" dirty="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800" dirty="0" err="1">
                <a:latin typeface="+mn-ea"/>
                <a:sym typeface="Wingdings" panose="05000000000000000000" pitchFamily="2" charset="2"/>
              </a:rPr>
              <a:t>Sensor_value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는 각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아두이노에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연결된 여러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센서값을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문자열로 저장  </a:t>
            </a:r>
            <a:endParaRPr lang="en-US" altLang="ko-KR" sz="18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160F1A-C41C-4D03-98F3-D943632C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9" y="152400"/>
            <a:ext cx="8229600" cy="9906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7F3A9-18C4-40D3-A0FB-63DC281A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47" y="6356350"/>
            <a:ext cx="1981200" cy="365760"/>
          </a:xfrm>
        </p:spPr>
        <p:txBody>
          <a:bodyPr/>
          <a:lstStyle/>
          <a:p>
            <a:fld id="{3F6A5B76-BF21-4D27-8002-507568C3E27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7A6E90-E37E-4545-A8AF-5AAA6C9D8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47" y="2593267"/>
            <a:ext cx="4343400" cy="3590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B48A71-21BD-4554-8D7A-26CE928DA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14" y="2708920"/>
            <a:ext cx="3601738" cy="21236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520DD91-A094-4A5B-BEAC-8A6CA1104BDF}"/>
              </a:ext>
            </a:extLst>
          </p:cNvPr>
          <p:cNvSpPr/>
          <p:nvPr/>
        </p:nvSpPr>
        <p:spPr>
          <a:xfrm>
            <a:off x="5580112" y="4941168"/>
            <a:ext cx="223224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소스코드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292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연구배경과 목표</a:t>
            </a:r>
            <a:r>
              <a:rPr kumimoji="1" lang="en-US" altLang="ko-KR" dirty="0"/>
              <a:t>(1/3)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연구배경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400" dirty="0"/>
              <a:t>최근 현대인들에게 탈도시를 위한 귀농이 유행함</a:t>
            </a:r>
            <a:endParaRPr lang="en-US" altLang="ko-KR" sz="2400" dirty="0"/>
          </a:p>
          <a:p>
            <a:pPr lvl="1"/>
            <a:r>
              <a:rPr lang="ko-KR" altLang="en-US" sz="2000" dirty="0"/>
              <a:t>조용한 전원생활 </a:t>
            </a:r>
            <a:endParaRPr lang="en-US" altLang="ko-KR" sz="2000" dirty="0"/>
          </a:p>
          <a:p>
            <a:pPr lvl="1"/>
            <a:r>
              <a:rPr lang="ko-KR" altLang="en-US" sz="2000" dirty="0"/>
              <a:t>도시생활에 대한 회의감 </a:t>
            </a:r>
            <a:endParaRPr lang="en-US" altLang="ko-KR" sz="2000" dirty="0"/>
          </a:p>
          <a:p>
            <a:pPr lvl="1"/>
            <a:r>
              <a:rPr lang="ko-KR" altLang="en-US" sz="2000" dirty="0"/>
              <a:t>은퇴 후 여가 생활 </a:t>
            </a:r>
            <a:endParaRPr lang="en-US" altLang="ko-KR" sz="2000" dirty="0"/>
          </a:p>
          <a:p>
            <a:r>
              <a:rPr kumimoji="1" lang="ko-KR" altLang="en-US" sz="2400" dirty="0">
                <a:latin typeface="+mn-ea"/>
              </a:rPr>
              <a:t>초보 귀농인들은 농사에 대한 정보</a:t>
            </a:r>
            <a:r>
              <a:rPr kumimoji="1" lang="en-US" altLang="ko-KR" sz="2400" dirty="0">
                <a:latin typeface="+mn-ea"/>
              </a:rPr>
              <a:t>, </a:t>
            </a:r>
            <a:r>
              <a:rPr kumimoji="1" lang="ko-KR" altLang="en-US" sz="2400" dirty="0">
                <a:latin typeface="+mn-ea"/>
              </a:rPr>
              <a:t>관리방법에 대한</a:t>
            </a:r>
            <a:br>
              <a:rPr kumimoji="1" lang="en-US" altLang="ko-KR" sz="2400" dirty="0">
                <a:latin typeface="+mn-ea"/>
              </a:rPr>
            </a:br>
            <a:r>
              <a:rPr kumimoji="1" lang="ko-KR" altLang="en-US" sz="2400" dirty="0">
                <a:latin typeface="+mn-ea"/>
              </a:rPr>
              <a:t>습득이 미흡한 문제들이 나타남</a:t>
            </a:r>
            <a:endParaRPr kumimoji="1" lang="en-US" altLang="ko-KR" sz="210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78D7FC-0766-4530-83D9-64B261DAF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66" y="4342656"/>
            <a:ext cx="3195379" cy="16561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B50B1E-E85D-4614-855E-B4FB52474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29" y="4293096"/>
            <a:ext cx="3706705" cy="170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34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922646-C7E4-41E6-9A92-1D551222A5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0814" y="1158620"/>
            <a:ext cx="8513674" cy="5393452"/>
          </a:xfrm>
        </p:spPr>
        <p:txBody>
          <a:bodyPr>
            <a:normAutofit/>
          </a:bodyPr>
          <a:lstStyle/>
          <a:p>
            <a:pPr lvl="1"/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센서값이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표시되는 과정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(ex.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중요데이터 미리보기의 현재 실외온도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)</a:t>
            </a:r>
          </a:p>
          <a:p>
            <a:pPr marL="274320" lvl="1" indent="0">
              <a:buNone/>
            </a:pPr>
            <a:endParaRPr lang="en-US" altLang="ko-KR" sz="18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160F1A-C41C-4D03-98F3-D943632C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9" y="152400"/>
            <a:ext cx="8229600" cy="9906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7F3A9-18C4-40D3-A0FB-63DC281A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47" y="6356350"/>
            <a:ext cx="1981200" cy="365760"/>
          </a:xfrm>
        </p:spPr>
        <p:txBody>
          <a:bodyPr/>
          <a:lstStyle/>
          <a:p>
            <a:fld id="{3F6A5B76-BF21-4D27-8002-507568C3E279}" type="slidenum">
              <a:rPr lang="ko-KR" altLang="en-US" smtClean="0"/>
              <a:pPr/>
              <a:t>30</a:t>
            </a:fld>
            <a:endParaRPr lang="ko-KR" altLang="en-US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B2877E42-DAE1-466C-95FE-138E9D86089D}"/>
              </a:ext>
            </a:extLst>
          </p:cNvPr>
          <p:cNvGraphicFramePr>
            <a:graphicFrameLocks noGrp="1"/>
          </p:cNvGraphicFramePr>
          <p:nvPr/>
        </p:nvGraphicFramePr>
        <p:xfrm>
          <a:off x="4259447" y="1541269"/>
          <a:ext cx="4038577" cy="13836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38577">
                  <a:extLst>
                    <a:ext uri="{9D8B030D-6E8A-4147-A177-3AD203B41FA5}">
                      <a16:colId xmlns:a16="http://schemas.microsoft.com/office/drawing/2014/main" val="2427688283"/>
                    </a:ext>
                  </a:extLst>
                </a:gridCol>
              </a:tblGrid>
              <a:tr h="4429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Led.ejs</a:t>
                      </a:r>
                      <a:r>
                        <a:rPr lang="en-US" altLang="ko-KR" dirty="0"/>
                        <a:t> : </a:t>
                      </a:r>
                      <a:r>
                        <a:rPr lang="ko-KR" altLang="en-US" dirty="0"/>
                        <a:t>웹페이지에서의 표현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644826"/>
                  </a:ext>
                </a:extLst>
              </a:tr>
              <a:tr h="9406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3517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BF6A344-E6BC-4C29-9A98-CAAA82BDF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801" y="2002154"/>
            <a:ext cx="4038600" cy="885825"/>
          </a:xfrm>
          <a:prstGeom prst="rect">
            <a:avLst/>
          </a:prstGeom>
        </p:spPr>
      </p:pic>
      <p:graphicFrame>
        <p:nvGraphicFramePr>
          <p:cNvPr id="17" name="표 10">
            <a:extLst>
              <a:ext uri="{FF2B5EF4-FFF2-40B4-BE49-F238E27FC236}">
                <a16:creationId xmlns:a16="http://schemas.microsoft.com/office/drawing/2014/main" id="{6B8575B0-5E64-4671-AC8F-73841B9C8647}"/>
              </a:ext>
            </a:extLst>
          </p:cNvPr>
          <p:cNvGraphicFramePr>
            <a:graphicFrameLocks noGrp="1"/>
          </p:cNvGraphicFramePr>
          <p:nvPr/>
        </p:nvGraphicFramePr>
        <p:xfrm>
          <a:off x="3316250" y="3299875"/>
          <a:ext cx="5542385" cy="127861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542385">
                  <a:extLst>
                    <a:ext uri="{9D8B030D-6E8A-4147-A177-3AD203B41FA5}">
                      <a16:colId xmlns:a16="http://schemas.microsoft.com/office/drawing/2014/main" val="2427688283"/>
                    </a:ext>
                  </a:extLst>
                </a:gridCol>
              </a:tblGrid>
              <a:tr h="3213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test.js : </a:t>
                      </a:r>
                      <a:r>
                        <a:rPr lang="ko-KR" altLang="en-US" dirty="0"/>
                        <a:t>서버에게 데이터를 요청 밑 처리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644826"/>
                  </a:ext>
                </a:extLst>
              </a:tr>
              <a:tr h="91285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3517"/>
                  </a:ext>
                </a:extLst>
              </a:tr>
            </a:tbl>
          </a:graphicData>
        </a:graphic>
      </p:graphicFrame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D2DBF34-72F8-4038-802B-EEB43DF033A1}"/>
              </a:ext>
            </a:extLst>
          </p:cNvPr>
          <p:cNvSpPr/>
          <p:nvPr/>
        </p:nvSpPr>
        <p:spPr>
          <a:xfrm rot="16200000">
            <a:off x="5592799" y="2932624"/>
            <a:ext cx="281933" cy="379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0">
            <a:extLst>
              <a:ext uri="{FF2B5EF4-FFF2-40B4-BE49-F238E27FC236}">
                <a16:creationId xmlns:a16="http://schemas.microsoft.com/office/drawing/2014/main" id="{9BD69344-3485-4F5E-9647-24859D988929}"/>
              </a:ext>
            </a:extLst>
          </p:cNvPr>
          <p:cNvGraphicFramePr>
            <a:graphicFrameLocks noGrp="1"/>
          </p:cNvGraphicFramePr>
          <p:nvPr/>
        </p:nvGraphicFramePr>
        <p:xfrm>
          <a:off x="3635896" y="4953759"/>
          <a:ext cx="4660504" cy="131142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660504">
                  <a:extLst>
                    <a:ext uri="{9D8B030D-6E8A-4147-A177-3AD203B41FA5}">
                      <a16:colId xmlns:a16="http://schemas.microsoft.com/office/drawing/2014/main" val="2427688283"/>
                    </a:ext>
                  </a:extLst>
                </a:gridCol>
              </a:tblGrid>
              <a:tr h="3155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app.js :</a:t>
                      </a:r>
                      <a:r>
                        <a:rPr lang="ko-KR" altLang="en-US" dirty="0"/>
                        <a:t>요청에 따른 데이터를 응답으로 보냄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644826"/>
                  </a:ext>
                </a:extLst>
              </a:tr>
              <a:tr h="94566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3517"/>
                  </a:ext>
                </a:extLst>
              </a:tr>
            </a:tbl>
          </a:graphicData>
        </a:graphic>
      </p:graphicFrame>
      <p:pic>
        <p:nvPicPr>
          <p:cNvPr id="21" name="내용 개체 틀 3">
            <a:extLst>
              <a:ext uri="{FF2B5EF4-FFF2-40B4-BE49-F238E27FC236}">
                <a16:creationId xmlns:a16="http://schemas.microsoft.com/office/drawing/2014/main" id="{48B6BFAE-1D3C-4467-B71D-397372EAB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5357667"/>
            <a:ext cx="4464496" cy="8758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B1ADBE-83E8-40E7-92DB-E1B187F97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299" y="3731513"/>
            <a:ext cx="5467350" cy="714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E4D0E5-452C-4616-B39A-31AD191B7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97" y="3729874"/>
            <a:ext cx="2438400" cy="390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E3D173-773A-4242-A316-6BBCC3DC5C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723" y="1622398"/>
            <a:ext cx="2726493" cy="1011549"/>
          </a:xfrm>
          <a:prstGeom prst="rect">
            <a:avLst/>
          </a:prstGeom>
        </p:spPr>
      </p:pic>
      <p:sp>
        <p:nvSpPr>
          <p:cNvPr id="15" name="화살표: 오른쪽으로 구부러짐 14">
            <a:extLst>
              <a:ext uri="{FF2B5EF4-FFF2-40B4-BE49-F238E27FC236}">
                <a16:creationId xmlns:a16="http://schemas.microsoft.com/office/drawing/2014/main" id="{A39B7327-1C80-4780-952B-28E6895C2F3B}"/>
              </a:ext>
            </a:extLst>
          </p:cNvPr>
          <p:cNvSpPr/>
          <p:nvPr/>
        </p:nvSpPr>
        <p:spPr>
          <a:xfrm>
            <a:off x="5436096" y="4621519"/>
            <a:ext cx="216024" cy="3319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오른쪽으로 구부러짐 27">
            <a:extLst>
              <a:ext uri="{FF2B5EF4-FFF2-40B4-BE49-F238E27FC236}">
                <a16:creationId xmlns:a16="http://schemas.microsoft.com/office/drawing/2014/main" id="{6221D1FA-4D96-472F-8709-C54BCEAD80D6}"/>
              </a:ext>
            </a:extLst>
          </p:cNvPr>
          <p:cNvSpPr/>
          <p:nvPr/>
        </p:nvSpPr>
        <p:spPr>
          <a:xfrm rot="10800000">
            <a:off x="5750124" y="4614047"/>
            <a:ext cx="216024" cy="3319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A193667-A446-47E2-BEC2-F43B328E362F}"/>
              </a:ext>
            </a:extLst>
          </p:cNvPr>
          <p:cNvSpPr/>
          <p:nvPr/>
        </p:nvSpPr>
        <p:spPr>
          <a:xfrm>
            <a:off x="4860032" y="4640458"/>
            <a:ext cx="576064" cy="2790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요청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8D411AC-999F-46EA-8D26-3EFEC74B102C}"/>
              </a:ext>
            </a:extLst>
          </p:cNvPr>
          <p:cNvSpPr/>
          <p:nvPr/>
        </p:nvSpPr>
        <p:spPr>
          <a:xfrm>
            <a:off x="5989068" y="4628393"/>
            <a:ext cx="576064" cy="2790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응답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051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922646-C7E4-41E6-9A92-1D551222A5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0814" y="1158620"/>
            <a:ext cx="8513674" cy="5393452"/>
          </a:xfrm>
        </p:spPr>
        <p:txBody>
          <a:bodyPr>
            <a:normAutofit/>
          </a:bodyPr>
          <a:lstStyle/>
          <a:p>
            <a:pPr lvl="1"/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웹을 통한 원격제어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(Ex.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농막 투광기의 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ON)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160F1A-C41C-4D03-98F3-D943632C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9" y="152400"/>
            <a:ext cx="8229600" cy="9906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7F3A9-18C4-40D3-A0FB-63DC281A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47" y="6356350"/>
            <a:ext cx="1981200" cy="365760"/>
          </a:xfrm>
        </p:spPr>
        <p:txBody>
          <a:bodyPr/>
          <a:lstStyle/>
          <a:p>
            <a:fld id="{3F6A5B76-BF21-4D27-8002-507568C3E27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E470B3-F384-4ACD-8CA8-47BC73742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612471"/>
            <a:ext cx="1800200" cy="113533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48B8DF4-B85F-4836-8760-CF52FBA8BE57}"/>
              </a:ext>
            </a:extLst>
          </p:cNvPr>
          <p:cNvSpPr/>
          <p:nvPr/>
        </p:nvSpPr>
        <p:spPr>
          <a:xfrm rot="5400000">
            <a:off x="1280489" y="2777276"/>
            <a:ext cx="318326" cy="432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BE9ADDE3-6ED8-4C73-8E40-3DC6484629B3}"/>
              </a:ext>
            </a:extLst>
          </p:cNvPr>
          <p:cNvGraphicFramePr>
            <a:graphicFrameLocks noGrp="1"/>
          </p:cNvGraphicFramePr>
          <p:nvPr/>
        </p:nvGraphicFramePr>
        <p:xfrm>
          <a:off x="450814" y="3250265"/>
          <a:ext cx="6757703" cy="129017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57703">
                  <a:extLst>
                    <a:ext uri="{9D8B030D-6E8A-4147-A177-3AD203B41FA5}">
                      <a16:colId xmlns:a16="http://schemas.microsoft.com/office/drawing/2014/main" val="2427688283"/>
                    </a:ext>
                  </a:extLst>
                </a:gridCol>
              </a:tblGrid>
              <a:tr h="4130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Led.ejs</a:t>
                      </a:r>
                      <a:r>
                        <a:rPr lang="en-US" altLang="ko-KR" dirty="0"/>
                        <a:t> : </a:t>
                      </a:r>
                      <a:r>
                        <a:rPr lang="ko-KR" altLang="en-US" dirty="0"/>
                        <a:t>웹페이지에 버튼을 표시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644826"/>
                  </a:ext>
                </a:extLst>
              </a:tr>
              <a:tr h="877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3517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943E99C-DE06-4EF4-AAF7-96BB16279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90" y="3756714"/>
            <a:ext cx="6686550" cy="704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20B50B-7C86-41C6-B690-B40215790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14" y="5298865"/>
            <a:ext cx="4679869" cy="1063507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9DEBD30C-86EE-44E5-93C7-27C164FB4D03}"/>
              </a:ext>
            </a:extLst>
          </p:cNvPr>
          <p:cNvGraphicFramePr>
            <a:graphicFrameLocks noGrp="1"/>
          </p:cNvGraphicFramePr>
          <p:nvPr/>
        </p:nvGraphicFramePr>
        <p:xfrm>
          <a:off x="468399" y="4941168"/>
          <a:ext cx="4823681" cy="143682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23681">
                  <a:extLst>
                    <a:ext uri="{9D8B030D-6E8A-4147-A177-3AD203B41FA5}">
                      <a16:colId xmlns:a16="http://schemas.microsoft.com/office/drawing/2014/main" val="2427688283"/>
                    </a:ext>
                  </a:extLst>
                </a:gridCol>
              </a:tblGrid>
              <a:tr h="3851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Buttoncontrol.js : </a:t>
                      </a:r>
                      <a:r>
                        <a:rPr lang="ko-KR" altLang="en-US" dirty="0" err="1"/>
                        <a:t>버튼클릭시의</a:t>
                      </a:r>
                      <a:r>
                        <a:rPr lang="ko-KR" altLang="en-US" dirty="0"/>
                        <a:t> 동작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644826"/>
                  </a:ext>
                </a:extLst>
              </a:tr>
              <a:tr h="10516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3517"/>
                  </a:ext>
                </a:extLst>
              </a:tr>
            </a:tbl>
          </a:graphicData>
        </a:graphic>
      </p:graphicFrame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AC06AD2-DFCF-4A3E-B061-356135485F77}"/>
              </a:ext>
            </a:extLst>
          </p:cNvPr>
          <p:cNvSpPr/>
          <p:nvPr/>
        </p:nvSpPr>
        <p:spPr>
          <a:xfrm rot="5400000">
            <a:off x="1280490" y="4516942"/>
            <a:ext cx="318326" cy="432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55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922646-C7E4-41E6-9A92-1D551222A5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0814" y="1158620"/>
            <a:ext cx="8513674" cy="5393452"/>
          </a:xfrm>
        </p:spPr>
        <p:txBody>
          <a:bodyPr>
            <a:normAutofit/>
          </a:bodyPr>
          <a:lstStyle/>
          <a:p>
            <a:pPr lvl="1"/>
            <a:endParaRPr lang="en-US" altLang="ko-KR" sz="18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160F1A-C41C-4D03-98F3-D943632C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9" y="152400"/>
            <a:ext cx="8229600" cy="9906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7F3A9-18C4-40D3-A0FB-63DC281A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47" y="6356350"/>
            <a:ext cx="1981200" cy="365760"/>
          </a:xfrm>
        </p:spPr>
        <p:txBody>
          <a:bodyPr/>
          <a:lstStyle/>
          <a:p>
            <a:fld id="{3F6A5B76-BF21-4D27-8002-507568C3E279}" type="slidenum">
              <a:rPr lang="ko-KR" altLang="en-US" smtClean="0"/>
              <a:pPr/>
              <a:t>32</a:t>
            </a:fld>
            <a:endParaRPr lang="ko-KR" altLang="en-US"/>
          </a:p>
        </p:txBody>
      </p:sp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01B94410-0244-42AF-8B61-745C52EAB781}"/>
              </a:ext>
            </a:extLst>
          </p:cNvPr>
          <p:cNvGraphicFramePr>
            <a:graphicFrameLocks noGrp="1"/>
          </p:cNvGraphicFramePr>
          <p:nvPr/>
        </p:nvGraphicFramePr>
        <p:xfrm>
          <a:off x="685616" y="1216021"/>
          <a:ext cx="7866448" cy="338679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933224">
                  <a:extLst>
                    <a:ext uri="{9D8B030D-6E8A-4147-A177-3AD203B41FA5}">
                      <a16:colId xmlns:a16="http://schemas.microsoft.com/office/drawing/2014/main" val="2427688283"/>
                    </a:ext>
                  </a:extLst>
                </a:gridCol>
                <a:gridCol w="3933224">
                  <a:extLst>
                    <a:ext uri="{9D8B030D-6E8A-4147-A177-3AD203B41FA5}">
                      <a16:colId xmlns:a16="http://schemas.microsoft.com/office/drawing/2014/main" val="1896898214"/>
                    </a:ext>
                  </a:extLst>
                </a:gridCol>
              </a:tblGrid>
              <a:tr h="34406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App.js : </a:t>
                      </a:r>
                      <a:r>
                        <a:rPr lang="ko-KR" altLang="en-US" dirty="0"/>
                        <a:t>요청에 따라 </a:t>
                      </a:r>
                      <a:r>
                        <a:rPr lang="ko-KR" altLang="en-US" dirty="0" err="1"/>
                        <a:t>아두이노로</a:t>
                      </a:r>
                      <a:r>
                        <a:rPr lang="ko-KR" altLang="en-US" dirty="0"/>
                        <a:t> 값을 전송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644826"/>
                  </a:ext>
                </a:extLst>
              </a:tr>
              <a:tr h="302103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351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0D5CEF6-C8FA-4638-9A58-DD438F853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37" y="1628800"/>
            <a:ext cx="3510993" cy="2516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C65A5B-DE07-4762-8E36-89E7027C5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861" y="1651224"/>
            <a:ext cx="3804523" cy="2876590"/>
          </a:xfrm>
          <a:prstGeom prst="rect">
            <a:avLst/>
          </a:prstGeom>
        </p:spPr>
      </p:pic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ED04EFE3-EF79-400E-BA97-2889B010168D}"/>
              </a:ext>
            </a:extLst>
          </p:cNvPr>
          <p:cNvGraphicFramePr>
            <a:graphicFrameLocks noGrp="1"/>
          </p:cNvGraphicFramePr>
          <p:nvPr/>
        </p:nvGraphicFramePr>
        <p:xfrm>
          <a:off x="2843808" y="4787565"/>
          <a:ext cx="4185462" cy="13825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185462">
                  <a:extLst>
                    <a:ext uri="{9D8B030D-6E8A-4147-A177-3AD203B41FA5}">
                      <a16:colId xmlns:a16="http://schemas.microsoft.com/office/drawing/2014/main" val="2427688283"/>
                    </a:ext>
                  </a:extLst>
                </a:gridCol>
              </a:tblGrid>
              <a:tr h="4043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아두이노의</a:t>
                      </a:r>
                      <a:r>
                        <a:rPr lang="ko-KR" altLang="en-US" dirty="0"/>
                        <a:t> 투광기 제어부분 소스코드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644826"/>
                  </a:ext>
                </a:extLst>
              </a:tr>
              <a:tr h="9781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351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4CF334F1-42D0-497C-B3C3-7723CDA74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679" y="5192597"/>
            <a:ext cx="38957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96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922646-C7E4-41E6-9A92-1D551222A5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0814" y="1158620"/>
            <a:ext cx="8513674" cy="5393452"/>
          </a:xfrm>
        </p:spPr>
        <p:txBody>
          <a:bodyPr>
            <a:normAutofit/>
          </a:bodyPr>
          <a:lstStyle/>
          <a:p>
            <a:pPr lvl="1"/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웹을 통한 원격 제어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(Ex.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솔레노이드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벨브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개방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160F1A-C41C-4D03-98F3-D943632C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9" y="152400"/>
            <a:ext cx="8229600" cy="9906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7F3A9-18C4-40D3-A0FB-63DC281A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47" y="6356350"/>
            <a:ext cx="1981200" cy="365760"/>
          </a:xfrm>
        </p:spPr>
        <p:txBody>
          <a:bodyPr/>
          <a:lstStyle/>
          <a:p>
            <a:fld id="{3F6A5B76-BF21-4D27-8002-507568C3E279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48B8DF4-B85F-4836-8760-CF52FBA8BE57}"/>
              </a:ext>
            </a:extLst>
          </p:cNvPr>
          <p:cNvSpPr/>
          <p:nvPr/>
        </p:nvSpPr>
        <p:spPr>
          <a:xfrm rot="5400000">
            <a:off x="1280491" y="2736768"/>
            <a:ext cx="318326" cy="432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BE9ADDE3-6ED8-4C73-8E40-3DC6484629B3}"/>
              </a:ext>
            </a:extLst>
          </p:cNvPr>
          <p:cNvGraphicFramePr>
            <a:graphicFrameLocks noGrp="1"/>
          </p:cNvGraphicFramePr>
          <p:nvPr/>
        </p:nvGraphicFramePr>
        <p:xfrm>
          <a:off x="450814" y="3250266"/>
          <a:ext cx="7073514" cy="114945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073514">
                  <a:extLst>
                    <a:ext uri="{9D8B030D-6E8A-4147-A177-3AD203B41FA5}">
                      <a16:colId xmlns:a16="http://schemas.microsoft.com/office/drawing/2014/main" val="2427688283"/>
                    </a:ext>
                  </a:extLst>
                </a:gridCol>
              </a:tblGrid>
              <a:tr h="3679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Led.ejs</a:t>
                      </a:r>
                      <a:r>
                        <a:rPr lang="en-US" altLang="ko-KR" dirty="0"/>
                        <a:t> : </a:t>
                      </a:r>
                      <a:r>
                        <a:rPr lang="ko-KR" altLang="en-US" dirty="0"/>
                        <a:t>웹페이지에 버튼 표현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644826"/>
                  </a:ext>
                </a:extLst>
              </a:tr>
              <a:tr h="78146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3517"/>
                  </a:ext>
                </a:extLst>
              </a:tr>
            </a:tbl>
          </a:graphicData>
        </a:graphic>
      </p:graphicFrame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9DEBD30C-86EE-44E5-93C7-27C164FB4D03}"/>
              </a:ext>
            </a:extLst>
          </p:cNvPr>
          <p:cNvGraphicFramePr>
            <a:graphicFrameLocks noGrp="1"/>
          </p:cNvGraphicFramePr>
          <p:nvPr/>
        </p:nvGraphicFramePr>
        <p:xfrm>
          <a:off x="472088" y="4911716"/>
          <a:ext cx="5543550" cy="120709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543550">
                  <a:extLst>
                    <a:ext uri="{9D8B030D-6E8A-4147-A177-3AD203B41FA5}">
                      <a16:colId xmlns:a16="http://schemas.microsoft.com/office/drawing/2014/main" val="2427688283"/>
                    </a:ext>
                  </a:extLst>
                </a:gridCol>
              </a:tblGrid>
              <a:tr h="3081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Buttoncontrol.js : </a:t>
                      </a:r>
                      <a:r>
                        <a:rPr lang="ko-KR" altLang="en-US" dirty="0"/>
                        <a:t>버튼 클릭시의 동작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644826"/>
                  </a:ext>
                </a:extLst>
              </a:tr>
              <a:tr h="8413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3517"/>
                  </a:ext>
                </a:extLst>
              </a:tr>
            </a:tbl>
          </a:graphicData>
        </a:graphic>
      </p:graphicFrame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AC06AD2-DFCF-4A3E-B061-356135485F77}"/>
              </a:ext>
            </a:extLst>
          </p:cNvPr>
          <p:cNvSpPr/>
          <p:nvPr/>
        </p:nvSpPr>
        <p:spPr>
          <a:xfrm rot="5400000">
            <a:off x="1280492" y="4431977"/>
            <a:ext cx="318326" cy="432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5CF5C1-2ABA-4828-BC41-5FC5D61DD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46" y="1647646"/>
            <a:ext cx="1949611" cy="6974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3ED6C73-C2A5-4D42-8DD1-0131A54FB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46" y="3678115"/>
            <a:ext cx="6953250" cy="6953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82305AA-BB96-4F7B-BB3B-282B77FE7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88" y="5320126"/>
            <a:ext cx="55435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29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922646-C7E4-41E6-9A92-1D551222A5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0814" y="1158620"/>
            <a:ext cx="8513674" cy="5393452"/>
          </a:xfrm>
        </p:spPr>
        <p:txBody>
          <a:bodyPr>
            <a:normAutofit/>
          </a:bodyPr>
          <a:lstStyle/>
          <a:p>
            <a:pPr lvl="1"/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웹을 통한 원격제어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(Ex.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솔벨브의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ON)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160F1A-C41C-4D03-98F3-D943632C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9" y="152400"/>
            <a:ext cx="8229600" cy="9906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7F3A9-18C4-40D3-A0FB-63DC281A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47" y="6356350"/>
            <a:ext cx="1981200" cy="365760"/>
          </a:xfrm>
        </p:spPr>
        <p:txBody>
          <a:bodyPr/>
          <a:lstStyle/>
          <a:p>
            <a:fld id="{3F6A5B76-BF21-4D27-8002-507568C3E279}" type="slidenum">
              <a:rPr lang="ko-KR" altLang="en-US" smtClean="0"/>
              <a:pPr/>
              <a:t>34</a:t>
            </a:fld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BE9ADDE3-6ED8-4C73-8E40-3DC6484629B3}"/>
              </a:ext>
            </a:extLst>
          </p:cNvPr>
          <p:cNvGraphicFramePr>
            <a:graphicFrameLocks noGrp="1"/>
          </p:cNvGraphicFramePr>
          <p:nvPr/>
        </p:nvGraphicFramePr>
        <p:xfrm>
          <a:off x="539552" y="1556792"/>
          <a:ext cx="5472608" cy="44644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472608">
                  <a:extLst>
                    <a:ext uri="{9D8B030D-6E8A-4147-A177-3AD203B41FA5}">
                      <a16:colId xmlns:a16="http://schemas.microsoft.com/office/drawing/2014/main" val="2427688283"/>
                    </a:ext>
                  </a:extLst>
                </a:gridCol>
              </a:tblGrid>
              <a:tr h="4639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App.js : </a:t>
                      </a:r>
                      <a:r>
                        <a:rPr lang="ko-KR" altLang="en-US" dirty="0" err="1"/>
                        <a:t>아두이노에</a:t>
                      </a:r>
                      <a:r>
                        <a:rPr lang="ko-KR" altLang="en-US" dirty="0"/>
                        <a:t> 값을 전송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644826"/>
                  </a:ext>
                </a:extLst>
              </a:tr>
              <a:tr h="4000500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351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A7027C0-ED8E-45BF-A7EB-5BA9908F8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38" y="2060848"/>
            <a:ext cx="5368714" cy="340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9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922646-C7E4-41E6-9A92-1D551222A5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0814" y="1158620"/>
            <a:ext cx="8513674" cy="5393452"/>
          </a:xfrm>
        </p:spPr>
        <p:txBody>
          <a:bodyPr>
            <a:normAutofit/>
          </a:bodyPr>
          <a:lstStyle/>
          <a:p>
            <a:pPr lvl="1"/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웹을 통한 원격제어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(Ex.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솔벨브의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ON)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160F1A-C41C-4D03-98F3-D943632C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9" y="152400"/>
            <a:ext cx="8229600" cy="9906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7F3A9-18C4-40D3-A0FB-63DC281A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47" y="6356350"/>
            <a:ext cx="1981200" cy="365760"/>
          </a:xfrm>
        </p:spPr>
        <p:txBody>
          <a:bodyPr/>
          <a:lstStyle/>
          <a:p>
            <a:fld id="{3F6A5B76-BF21-4D27-8002-507568C3E279}" type="slidenum">
              <a:rPr lang="ko-KR" altLang="en-US" smtClean="0"/>
              <a:pPr/>
              <a:t>35</a:t>
            </a:fld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BE9ADDE3-6ED8-4C73-8E40-3DC6484629B3}"/>
              </a:ext>
            </a:extLst>
          </p:cNvPr>
          <p:cNvGraphicFramePr>
            <a:graphicFrameLocks noGrp="1"/>
          </p:cNvGraphicFramePr>
          <p:nvPr/>
        </p:nvGraphicFramePr>
        <p:xfrm>
          <a:off x="539552" y="1556792"/>
          <a:ext cx="7416824" cy="439248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16824">
                  <a:extLst>
                    <a:ext uri="{9D8B030D-6E8A-4147-A177-3AD203B41FA5}">
                      <a16:colId xmlns:a16="http://schemas.microsoft.com/office/drawing/2014/main" val="2427688283"/>
                    </a:ext>
                  </a:extLst>
                </a:gridCol>
              </a:tblGrid>
              <a:tr h="4565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App.js : </a:t>
                      </a:r>
                      <a:r>
                        <a:rPr lang="ko-KR" altLang="en-US" dirty="0" err="1"/>
                        <a:t>벨브를키는</a:t>
                      </a:r>
                      <a:r>
                        <a:rPr lang="ko-KR" altLang="en-US" dirty="0"/>
                        <a:t> 시간을 농장서버</a:t>
                      </a:r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에 저장하고</a:t>
                      </a:r>
                      <a:r>
                        <a:rPr lang="en-US" altLang="ko-KR" dirty="0"/>
                        <a:t>, 1</a:t>
                      </a:r>
                      <a:r>
                        <a:rPr lang="ko-KR" altLang="en-US" dirty="0" err="1"/>
                        <a:t>시간뒤</a:t>
                      </a:r>
                      <a:r>
                        <a:rPr lang="ko-KR" altLang="en-US" dirty="0"/>
                        <a:t> 자동 폐쇄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644826"/>
                  </a:ext>
                </a:extLst>
              </a:tr>
              <a:tr h="3935976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351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C6766CD-4181-46EA-9B21-D8F7C700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7" y="2096368"/>
            <a:ext cx="7232634" cy="313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66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922646-C7E4-41E6-9A92-1D551222A5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0814" y="1158620"/>
            <a:ext cx="8513674" cy="5393452"/>
          </a:xfrm>
        </p:spPr>
        <p:txBody>
          <a:bodyPr>
            <a:normAutofit/>
          </a:bodyPr>
          <a:lstStyle/>
          <a:p>
            <a:pPr lvl="1"/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솔레노이드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벨브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사용에 따른 데이터의 표시</a:t>
            </a:r>
            <a:endParaRPr lang="en-US" altLang="ko-KR" sz="18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160F1A-C41C-4D03-98F3-D943632C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9" y="152400"/>
            <a:ext cx="8229600" cy="9906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7F3A9-18C4-40D3-A0FB-63DC281A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47" y="6356350"/>
            <a:ext cx="1981200" cy="365760"/>
          </a:xfrm>
        </p:spPr>
        <p:txBody>
          <a:bodyPr/>
          <a:lstStyle/>
          <a:p>
            <a:fld id="{3F6A5B76-BF21-4D27-8002-507568C3E27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5DD55C-2022-404D-B5D6-A6589B449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9" y="4553175"/>
            <a:ext cx="5886450" cy="1019175"/>
          </a:xfrm>
          <a:prstGeom prst="rect">
            <a:avLst/>
          </a:prstGeom>
        </p:spPr>
      </p:pic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02819B21-E53C-40D8-A00D-D2F8BBCC94B9}"/>
              </a:ext>
            </a:extLst>
          </p:cNvPr>
          <p:cNvGraphicFramePr>
            <a:graphicFrameLocks noGrp="1"/>
          </p:cNvGraphicFramePr>
          <p:nvPr/>
        </p:nvGraphicFramePr>
        <p:xfrm>
          <a:off x="518122" y="3982514"/>
          <a:ext cx="6757703" cy="162928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57703">
                  <a:extLst>
                    <a:ext uri="{9D8B030D-6E8A-4147-A177-3AD203B41FA5}">
                      <a16:colId xmlns:a16="http://schemas.microsoft.com/office/drawing/2014/main" val="2427688283"/>
                    </a:ext>
                  </a:extLst>
                </a:gridCol>
              </a:tblGrid>
              <a:tr h="503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Led.ejs</a:t>
                      </a:r>
                      <a:r>
                        <a:rPr lang="en-US" altLang="ko-KR" dirty="0"/>
                        <a:t> : </a:t>
                      </a:r>
                      <a:r>
                        <a:rPr lang="ko-KR" altLang="en-US" dirty="0"/>
                        <a:t>웹페이지에 데이터를 표시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644826"/>
                  </a:ext>
                </a:extLst>
              </a:tr>
              <a:tr h="11256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351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B9697EF-D8F0-44FD-AA2F-682142E37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31" y="1713661"/>
            <a:ext cx="3086100" cy="11620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6EBF3C-9350-48A5-9C69-01AA94C13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1612490"/>
            <a:ext cx="2293206" cy="219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27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922646-C7E4-41E6-9A92-1D551222A5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0814" y="1158620"/>
            <a:ext cx="8513674" cy="5393452"/>
          </a:xfrm>
        </p:spPr>
        <p:txBody>
          <a:bodyPr>
            <a:normAutofit/>
          </a:bodyPr>
          <a:lstStyle/>
          <a:p>
            <a:pPr lvl="1"/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솔레노이드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벨브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사용에 따른 데이터의 표시</a:t>
            </a:r>
            <a:endParaRPr lang="en-US" altLang="ko-KR" sz="18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160F1A-C41C-4D03-98F3-D943632C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9" y="152400"/>
            <a:ext cx="8229600" cy="9906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7F3A9-18C4-40D3-A0FB-63DC281A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47" y="6356350"/>
            <a:ext cx="1981200" cy="365760"/>
          </a:xfrm>
        </p:spPr>
        <p:txBody>
          <a:bodyPr/>
          <a:lstStyle/>
          <a:p>
            <a:fld id="{3F6A5B76-BF21-4D27-8002-507568C3E279}" type="slidenum">
              <a:rPr lang="ko-KR" altLang="en-US" smtClean="0"/>
              <a:pPr/>
              <a:t>37</a:t>
            </a:fld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BE9ADDE3-6ED8-4C73-8E40-3DC6484629B3}"/>
              </a:ext>
            </a:extLst>
          </p:cNvPr>
          <p:cNvGraphicFramePr>
            <a:graphicFrameLocks noGrp="1"/>
          </p:cNvGraphicFramePr>
          <p:nvPr/>
        </p:nvGraphicFramePr>
        <p:xfrm>
          <a:off x="539552" y="1556792"/>
          <a:ext cx="3384376" cy="4297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2427688283"/>
                    </a:ext>
                  </a:extLst>
                </a:gridCol>
              </a:tblGrid>
              <a:tr h="3367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buttoncontrol.js :</a:t>
                      </a:r>
                    </a:p>
                    <a:p>
                      <a:pPr latinLnBrk="1"/>
                      <a:r>
                        <a:rPr lang="ko-KR" altLang="en-US" dirty="0"/>
                        <a:t>서버에 요청을 보내 데이터를 가져와 배열에 저장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644826"/>
                  </a:ext>
                </a:extLst>
              </a:tr>
              <a:tr h="2903589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3517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236D6EF-91D8-438E-9AA7-285F19CAA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8" y="2548065"/>
            <a:ext cx="3221390" cy="2537120"/>
          </a:xfrm>
          <a:prstGeom prst="rect">
            <a:avLst/>
          </a:prstGeom>
        </p:spPr>
      </p:pic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999D0FBA-C6EA-42E5-8F8D-42DDEE20933A}"/>
              </a:ext>
            </a:extLst>
          </p:cNvPr>
          <p:cNvGraphicFramePr>
            <a:graphicFrameLocks noGrp="1"/>
          </p:cNvGraphicFramePr>
          <p:nvPr/>
        </p:nvGraphicFramePr>
        <p:xfrm>
          <a:off x="4008224" y="1572527"/>
          <a:ext cx="4684962" cy="265826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684962">
                  <a:extLst>
                    <a:ext uri="{9D8B030D-6E8A-4147-A177-3AD203B41FA5}">
                      <a16:colId xmlns:a16="http://schemas.microsoft.com/office/drawing/2014/main" val="2427688283"/>
                    </a:ext>
                  </a:extLst>
                </a:gridCol>
              </a:tblGrid>
              <a:tr h="8326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App.js :</a:t>
                      </a:r>
                    </a:p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의 테이블에서 조회한 데이터를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응답으로 전송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644826"/>
                  </a:ext>
                </a:extLst>
              </a:tr>
              <a:tr h="1743862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351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E2761F45-0E90-4371-8669-E15013678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190" y="2554141"/>
            <a:ext cx="4558258" cy="13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36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922646-C7E4-41E6-9A92-1D551222A5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0814" y="1158620"/>
            <a:ext cx="8513674" cy="5393452"/>
          </a:xfrm>
        </p:spPr>
        <p:txBody>
          <a:bodyPr>
            <a:normAutofit/>
          </a:bodyPr>
          <a:lstStyle/>
          <a:p>
            <a:pPr lvl="1"/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솔레노이드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벨브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사용에 따른 데이터의 표시</a:t>
            </a:r>
            <a:endParaRPr lang="en-US" altLang="ko-KR" sz="18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160F1A-C41C-4D03-98F3-D943632C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9" y="152400"/>
            <a:ext cx="8229600" cy="9906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7F3A9-18C4-40D3-A0FB-63DC281A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47" y="6356350"/>
            <a:ext cx="1981200" cy="365760"/>
          </a:xfrm>
        </p:spPr>
        <p:txBody>
          <a:bodyPr/>
          <a:lstStyle/>
          <a:p>
            <a:fld id="{3F6A5B76-BF21-4D27-8002-507568C3E279}" type="slidenum">
              <a:rPr lang="ko-KR" altLang="en-US" smtClean="0"/>
              <a:pPr/>
              <a:t>38</a:t>
            </a:fld>
            <a:endParaRPr lang="ko-KR" altLang="en-US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BE9ADDE3-6ED8-4C73-8E40-3DC648462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259338"/>
              </p:ext>
            </p:extLst>
          </p:nvPr>
        </p:nvGraphicFramePr>
        <p:xfrm>
          <a:off x="539552" y="1556792"/>
          <a:ext cx="7416824" cy="439248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16824">
                  <a:extLst>
                    <a:ext uri="{9D8B030D-6E8A-4147-A177-3AD203B41FA5}">
                      <a16:colId xmlns:a16="http://schemas.microsoft.com/office/drawing/2014/main" val="2427688283"/>
                    </a:ext>
                  </a:extLst>
                </a:gridCol>
              </a:tblGrid>
              <a:tr h="4565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Buttoncontrol.js : </a:t>
                      </a:r>
                      <a:r>
                        <a:rPr lang="en-US" altLang="ko-KR" dirty="0" err="1"/>
                        <a:t>Led.ejs</a:t>
                      </a:r>
                      <a:r>
                        <a:rPr lang="ko-KR" altLang="en-US" dirty="0"/>
                        <a:t>의 각 </a:t>
                      </a:r>
                      <a:r>
                        <a:rPr lang="en-US" altLang="ko-KR" dirty="0"/>
                        <a:t>Id</a:t>
                      </a:r>
                      <a:r>
                        <a:rPr lang="ko-KR" altLang="en-US" dirty="0"/>
                        <a:t>의 태그에 데이터를 표시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644826"/>
                  </a:ext>
                </a:extLst>
              </a:tr>
              <a:tr h="3935976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3517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9C23C74-E5D2-4662-BE6B-23A9EE0D1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113371"/>
            <a:ext cx="5411887" cy="34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09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</a:rPr>
              <a:t>항공대서버에서 </a:t>
            </a:r>
            <a:r>
              <a:rPr kumimoji="1" lang="en-US" altLang="ko-KR" dirty="0">
                <a:latin typeface="+mn-ea"/>
              </a:rPr>
              <a:t>DB</a:t>
            </a:r>
            <a:r>
              <a:rPr kumimoji="1" lang="ko-KR" altLang="en-US" dirty="0">
                <a:latin typeface="+mn-ea"/>
              </a:rPr>
              <a:t>로 데이터를 저장하는 과정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en-US" altLang="ko-KR" dirty="0" err="1">
                <a:latin typeface="+mn-ea"/>
              </a:rPr>
              <a:t>Mysql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모듈을 이용해 </a:t>
            </a:r>
            <a:r>
              <a:rPr kumimoji="1" lang="en-US" altLang="ko-KR" dirty="0">
                <a:latin typeface="+mn-ea"/>
              </a:rPr>
              <a:t>DB</a:t>
            </a:r>
            <a:r>
              <a:rPr kumimoji="1" lang="ko-KR" altLang="en-US" dirty="0">
                <a:latin typeface="+mn-ea"/>
              </a:rPr>
              <a:t>사용을 위한 객체생성</a:t>
            </a:r>
            <a:endParaRPr kumimoji="1" lang="en-US" altLang="ko-KR" dirty="0">
              <a:latin typeface="+mn-ea"/>
            </a:endParaRPr>
          </a:p>
          <a:p>
            <a:pPr lvl="1"/>
            <a:endParaRPr kumimoji="1" lang="en-US" altLang="ko-KR" dirty="0">
              <a:latin typeface="+mn-ea"/>
            </a:endParaRPr>
          </a:p>
          <a:p>
            <a:pPr marL="274320" lvl="1" indent="0">
              <a:buNone/>
            </a:pPr>
            <a:endParaRPr kumimoji="1" lang="en-US" altLang="ko-KR" dirty="0">
              <a:latin typeface="+mn-ea"/>
            </a:endParaRPr>
          </a:p>
          <a:p>
            <a:pPr lvl="1"/>
            <a:r>
              <a:rPr kumimoji="1" lang="en-US" altLang="ko-KR" dirty="0">
                <a:latin typeface="+mn-ea"/>
              </a:rPr>
              <a:t>DB</a:t>
            </a:r>
            <a:r>
              <a:rPr kumimoji="1" lang="ko-KR" altLang="en-US" dirty="0">
                <a:latin typeface="+mn-ea"/>
              </a:rPr>
              <a:t>에 테이블이 있는지 확인 후 없다면 생성</a:t>
            </a:r>
            <a:r>
              <a:rPr kumimoji="1" lang="en-US" altLang="ko-KR" dirty="0">
                <a:latin typeface="+mn-ea"/>
              </a:rPr>
              <a:t>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EBAB7E-3CA7-4E6F-A61E-86AFD4E6B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150445"/>
            <a:ext cx="2160240" cy="8248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555FAC-B1F7-4506-A313-EB17EC16B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332707"/>
            <a:ext cx="6534150" cy="27527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A72951E-B4D4-473C-BD22-D8DDAC43475A}"/>
              </a:ext>
            </a:extLst>
          </p:cNvPr>
          <p:cNvSpPr/>
          <p:nvPr/>
        </p:nvSpPr>
        <p:spPr>
          <a:xfrm>
            <a:off x="922947" y="6148643"/>
            <a:ext cx="194421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※</a:t>
            </a:r>
            <a:r>
              <a:rPr lang="ko-KR" altLang="en-US" sz="1200" dirty="0">
                <a:solidFill>
                  <a:schemeClr val="tx1"/>
                </a:solidFill>
              </a:rPr>
              <a:t>항공대 서버측 소스코드</a:t>
            </a:r>
          </a:p>
        </p:txBody>
      </p:sp>
    </p:spTree>
    <p:extLst>
      <p:ext uri="{BB962C8B-B14F-4D97-AF65-F5344CB8AC3E}">
        <p14:creationId xmlns:p14="http://schemas.microsoft.com/office/powerpoint/2010/main" val="3181005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연구배경과 목표</a:t>
            </a:r>
            <a:r>
              <a:rPr kumimoji="1" lang="en-US" altLang="ko-KR" dirty="0"/>
              <a:t>(2/3)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연구배경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sz="2400" dirty="0">
                <a:latin typeface="+mn-ea"/>
              </a:rPr>
              <a:t>IoT </a:t>
            </a:r>
            <a:r>
              <a:rPr kumimoji="1" lang="ko-KR" altLang="en-US" sz="2400" dirty="0" err="1">
                <a:latin typeface="+mn-ea"/>
              </a:rPr>
              <a:t>스마트팜</a:t>
            </a:r>
            <a:r>
              <a:rPr kumimoji="1" lang="ko-KR" altLang="en-US" sz="2400" dirty="0">
                <a:latin typeface="+mn-ea"/>
              </a:rPr>
              <a:t> 시스템 연구로 해결점 제시</a:t>
            </a:r>
            <a:endParaRPr kumimoji="1" lang="en-US" altLang="ko-KR" sz="2400" dirty="0">
              <a:latin typeface="+mn-ea"/>
            </a:endParaRPr>
          </a:p>
          <a:p>
            <a:pPr lvl="1"/>
            <a:r>
              <a:rPr kumimoji="1" lang="ko-KR" altLang="en-US" sz="2000" dirty="0">
                <a:latin typeface="+mn-ea"/>
              </a:rPr>
              <a:t>사용자가 </a:t>
            </a:r>
            <a:r>
              <a:rPr kumimoji="1" lang="ko-KR" altLang="en-US" sz="2000" dirty="0" err="1">
                <a:latin typeface="+mn-ea"/>
              </a:rPr>
              <a:t>웹브라우저를</a:t>
            </a:r>
            <a:r>
              <a:rPr kumimoji="1" lang="ko-KR" altLang="en-US" sz="2000" dirty="0">
                <a:latin typeface="+mn-ea"/>
              </a:rPr>
              <a:t> 통해 농장정보확인</a:t>
            </a:r>
            <a:r>
              <a:rPr kumimoji="1" lang="en-US" altLang="ko-KR" sz="2000" dirty="0">
                <a:latin typeface="+mn-ea"/>
              </a:rPr>
              <a:t> </a:t>
            </a:r>
            <a:r>
              <a:rPr kumimoji="1" lang="ko-KR" altLang="en-US" sz="2000" dirty="0">
                <a:latin typeface="+mn-ea"/>
              </a:rPr>
              <a:t>및 원격제어</a:t>
            </a: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ko-KR" altLang="en-US" sz="2000" dirty="0">
                <a:latin typeface="+mn-ea"/>
              </a:rPr>
              <a:t>그러나 각 데이터의 의미와 적절한 관수시기판단은 귀농인들에게 </a:t>
            </a:r>
            <a:br>
              <a:rPr kumimoji="1" lang="en-US" altLang="ko-KR" sz="2000" dirty="0">
                <a:latin typeface="+mn-ea"/>
              </a:rPr>
            </a:br>
            <a:r>
              <a:rPr kumimoji="1" lang="ko-KR" altLang="en-US" sz="2000" dirty="0">
                <a:latin typeface="+mn-ea"/>
              </a:rPr>
              <a:t>어려운 문제이며</a:t>
            </a:r>
            <a:r>
              <a:rPr kumimoji="1" lang="en-US" altLang="ko-KR" sz="2000" dirty="0">
                <a:latin typeface="+mn-ea"/>
              </a:rPr>
              <a:t>, </a:t>
            </a:r>
            <a:r>
              <a:rPr kumimoji="1" lang="ko-KR" altLang="en-US" sz="2000" dirty="0">
                <a:latin typeface="+mn-ea"/>
              </a:rPr>
              <a:t>모니터링을 통해 관수를 </a:t>
            </a:r>
            <a:r>
              <a:rPr kumimoji="1" lang="ko-KR" altLang="en-US" sz="2000" dirty="0" err="1">
                <a:latin typeface="+mn-ea"/>
              </a:rPr>
              <a:t>지시해야하는</a:t>
            </a:r>
            <a:r>
              <a:rPr kumimoji="1" lang="ko-KR" altLang="en-US" sz="2000" dirty="0">
                <a:latin typeface="+mn-ea"/>
              </a:rPr>
              <a:t> 한계성</a:t>
            </a:r>
            <a:endParaRPr kumimoji="1" lang="en-US" altLang="ko-KR" sz="20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C9A0F0-36FF-4765-88FB-BDCC2040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66" y="4335975"/>
            <a:ext cx="735023" cy="11926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BF69A6-9C3C-4E70-8985-6BEA789CD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711" y="4361523"/>
            <a:ext cx="1286860" cy="1220759"/>
          </a:xfrm>
          <a:prstGeom prst="rect">
            <a:avLst/>
          </a:prstGeom>
        </p:spPr>
      </p:pic>
      <p:sp>
        <p:nvSpPr>
          <p:cNvPr id="9" name="화살표: 왼쪽으로 구부러짐 8">
            <a:extLst>
              <a:ext uri="{FF2B5EF4-FFF2-40B4-BE49-F238E27FC236}">
                <a16:creationId xmlns:a16="http://schemas.microsoft.com/office/drawing/2014/main" id="{16597D54-5971-4053-848D-6071CE3C61F9}"/>
              </a:ext>
            </a:extLst>
          </p:cNvPr>
          <p:cNvSpPr/>
          <p:nvPr/>
        </p:nvSpPr>
        <p:spPr>
          <a:xfrm rot="16200000">
            <a:off x="1967120" y="4129439"/>
            <a:ext cx="309896" cy="947236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왼쪽으로 구부러짐 9">
            <a:extLst>
              <a:ext uri="{FF2B5EF4-FFF2-40B4-BE49-F238E27FC236}">
                <a16:creationId xmlns:a16="http://schemas.microsoft.com/office/drawing/2014/main" id="{7F7F150C-0183-4B17-958C-57CC5C8ADD67}"/>
              </a:ext>
            </a:extLst>
          </p:cNvPr>
          <p:cNvSpPr/>
          <p:nvPr/>
        </p:nvSpPr>
        <p:spPr>
          <a:xfrm rot="5400000">
            <a:off x="1916127" y="4648345"/>
            <a:ext cx="309896" cy="877790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78B5EAD-22F1-4536-8B55-D8E138A42F33}"/>
              </a:ext>
            </a:extLst>
          </p:cNvPr>
          <p:cNvSpPr/>
          <p:nvPr/>
        </p:nvSpPr>
        <p:spPr>
          <a:xfrm>
            <a:off x="1414941" y="5358972"/>
            <a:ext cx="1384486" cy="3098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실시간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농장 정보 제공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5A42BD5-E2B1-4EF8-966C-1294739671EC}"/>
              </a:ext>
            </a:extLst>
          </p:cNvPr>
          <p:cNvSpPr/>
          <p:nvPr/>
        </p:nvSpPr>
        <p:spPr>
          <a:xfrm>
            <a:off x="1130183" y="3980923"/>
            <a:ext cx="1384486" cy="3098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4" name="화살표: 왼쪽으로 구부러짐 13">
            <a:extLst>
              <a:ext uri="{FF2B5EF4-FFF2-40B4-BE49-F238E27FC236}">
                <a16:creationId xmlns:a16="http://schemas.microsoft.com/office/drawing/2014/main" id="{5FE03501-90EF-4B2F-B40E-73AF6DA7058C}"/>
              </a:ext>
            </a:extLst>
          </p:cNvPr>
          <p:cNvSpPr/>
          <p:nvPr/>
        </p:nvSpPr>
        <p:spPr>
          <a:xfrm rot="16200000">
            <a:off x="6296495" y="3847668"/>
            <a:ext cx="309896" cy="947236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019CDCD-3D7A-4B82-8B1D-1DE69FA1F51D}"/>
              </a:ext>
            </a:extLst>
          </p:cNvPr>
          <p:cNvSpPr/>
          <p:nvPr/>
        </p:nvSpPr>
        <p:spPr>
          <a:xfrm>
            <a:off x="5698193" y="3763897"/>
            <a:ext cx="1527397" cy="3098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투광기 설정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관수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6433C25-6729-4E76-8911-2BE39C04DDF7}"/>
              </a:ext>
            </a:extLst>
          </p:cNvPr>
          <p:cNvSpPr/>
          <p:nvPr/>
        </p:nvSpPr>
        <p:spPr>
          <a:xfrm>
            <a:off x="1388186" y="4137117"/>
            <a:ext cx="1573881" cy="28303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클릭 등을 통한 제어 </a:t>
            </a:r>
          </a:p>
        </p:txBody>
      </p:sp>
      <p:sp>
        <p:nvSpPr>
          <p:cNvPr id="20" name="화살표: 왼쪽으로 구부러짐 19">
            <a:extLst>
              <a:ext uri="{FF2B5EF4-FFF2-40B4-BE49-F238E27FC236}">
                <a16:creationId xmlns:a16="http://schemas.microsoft.com/office/drawing/2014/main" id="{73002258-01FE-4722-962B-D916AAE89F00}"/>
              </a:ext>
            </a:extLst>
          </p:cNvPr>
          <p:cNvSpPr/>
          <p:nvPr/>
        </p:nvSpPr>
        <p:spPr>
          <a:xfrm rot="5244861">
            <a:off x="6282106" y="4896349"/>
            <a:ext cx="309896" cy="947236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AE6A026-517B-4175-91FD-6D56C962F48B}"/>
              </a:ext>
            </a:extLst>
          </p:cNvPr>
          <p:cNvSpPr/>
          <p:nvPr/>
        </p:nvSpPr>
        <p:spPr>
          <a:xfrm>
            <a:off x="5698193" y="5589410"/>
            <a:ext cx="1527397" cy="3098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농장 환경 측정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39A4B33-6C60-4B56-B156-2253690DBB85}"/>
              </a:ext>
            </a:extLst>
          </p:cNvPr>
          <p:cNvSpPr/>
          <p:nvPr/>
        </p:nvSpPr>
        <p:spPr>
          <a:xfrm>
            <a:off x="4591860" y="4111894"/>
            <a:ext cx="1527397" cy="3098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농장 서버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C3D688-1794-4D4C-9A7E-B719656C5549}"/>
              </a:ext>
            </a:extLst>
          </p:cNvPr>
          <p:cNvSpPr/>
          <p:nvPr/>
        </p:nvSpPr>
        <p:spPr>
          <a:xfrm>
            <a:off x="3754519" y="5053142"/>
            <a:ext cx="1298521" cy="320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요청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응답</a:t>
            </a:r>
          </a:p>
        </p:txBody>
      </p:sp>
      <p:sp>
        <p:nvSpPr>
          <p:cNvPr id="25" name="화살표: 왼쪽/오른쪽 24">
            <a:extLst>
              <a:ext uri="{FF2B5EF4-FFF2-40B4-BE49-F238E27FC236}">
                <a16:creationId xmlns:a16="http://schemas.microsoft.com/office/drawing/2014/main" id="{6D3F8FA3-5C3A-4E5C-A34A-39A310509E04}"/>
              </a:ext>
            </a:extLst>
          </p:cNvPr>
          <p:cNvSpPr/>
          <p:nvPr/>
        </p:nvSpPr>
        <p:spPr>
          <a:xfrm>
            <a:off x="4144453" y="4820222"/>
            <a:ext cx="518651" cy="179709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생각 풍선: 구름 모양 26">
            <a:extLst>
              <a:ext uri="{FF2B5EF4-FFF2-40B4-BE49-F238E27FC236}">
                <a16:creationId xmlns:a16="http://schemas.microsoft.com/office/drawing/2014/main" id="{01585833-40DE-445C-894C-3AC302507AE0}"/>
              </a:ext>
            </a:extLst>
          </p:cNvPr>
          <p:cNvSpPr/>
          <p:nvPr/>
        </p:nvSpPr>
        <p:spPr>
          <a:xfrm>
            <a:off x="632508" y="3462581"/>
            <a:ext cx="1573880" cy="545204"/>
          </a:xfrm>
          <a:prstGeom prst="cloud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감시를 통한  판단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8442AAA-6DAA-49C4-89AB-BB728686A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045" y="4960990"/>
            <a:ext cx="675408" cy="59354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648FD54-9152-4BEF-8729-AFC2F5252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512" y="4960990"/>
            <a:ext cx="675408" cy="59354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05B7907-8FF6-4174-A0AC-A861F53E6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072" y="4298427"/>
            <a:ext cx="529035" cy="62195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0C7B946-3435-40E2-8A79-AA045CD60C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602" y="3940064"/>
            <a:ext cx="743918" cy="71672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278623E-5A70-49EB-B185-00AB3F5F24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86" y="4435846"/>
            <a:ext cx="782462" cy="12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51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kumimoji="1" lang="en-US" altLang="ko-KR" dirty="0" err="1">
                <a:latin typeface="+mn-ea"/>
              </a:rPr>
              <a:t>GetHTML</a:t>
            </a:r>
            <a:r>
              <a:rPr kumimoji="1" lang="ko-KR" altLang="en-US" dirty="0">
                <a:latin typeface="+mn-ea"/>
              </a:rPr>
              <a:t>함수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농장서버에 요청을 보내 받아온 </a:t>
            </a:r>
            <a:br>
              <a:rPr kumimoji="1" lang="en-US" altLang="ko-KR" dirty="0">
                <a:latin typeface="+mn-ea"/>
              </a:rPr>
            </a:br>
            <a:r>
              <a:rPr kumimoji="1" lang="ko-KR" altLang="en-US" dirty="0" err="1">
                <a:latin typeface="+mn-ea"/>
              </a:rPr>
              <a:t>센서값을</a:t>
            </a:r>
            <a:r>
              <a:rPr kumimoji="1" lang="ko-KR" altLang="en-US" dirty="0">
                <a:latin typeface="+mn-ea"/>
              </a:rPr>
              <a:t> 테이블에 저장하는 기능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CD8C6-649B-451D-8316-AAC547B0CEF7}"/>
              </a:ext>
            </a:extLst>
          </p:cNvPr>
          <p:cNvSpPr/>
          <p:nvPr/>
        </p:nvSpPr>
        <p:spPr>
          <a:xfrm>
            <a:off x="755576" y="6069962"/>
            <a:ext cx="194421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※</a:t>
            </a:r>
            <a:r>
              <a:rPr lang="ko-KR" altLang="en-US" sz="1200" dirty="0">
                <a:solidFill>
                  <a:schemeClr val="tx1"/>
                </a:solidFill>
              </a:rPr>
              <a:t>항공대 서버측 소스코드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4F8336-0EC0-425D-A83C-5DF319D66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011361"/>
            <a:ext cx="2924175" cy="781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5DA350-30F3-4998-A435-71C287C5E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4" y="3735472"/>
            <a:ext cx="7372350" cy="2286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DCE48B-4F3F-4901-A409-51E52F01D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20" y="2011361"/>
            <a:ext cx="2808312" cy="7290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513D1B-A7BF-43E5-BBC1-A016320A5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2859468"/>
            <a:ext cx="2924175" cy="7429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D938EB-D01D-4763-A4D2-A96B629A5A61}"/>
              </a:ext>
            </a:extLst>
          </p:cNvPr>
          <p:cNvSpPr/>
          <p:nvPr/>
        </p:nvSpPr>
        <p:spPr>
          <a:xfrm>
            <a:off x="3851920" y="3122528"/>
            <a:ext cx="266429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※</a:t>
            </a:r>
            <a:r>
              <a:rPr lang="ko-KR" altLang="en-US" sz="1200" dirty="0">
                <a:solidFill>
                  <a:schemeClr val="tx1"/>
                </a:solidFill>
              </a:rPr>
              <a:t>각 경로에 요청을 보내면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실시간 </a:t>
            </a:r>
            <a:r>
              <a:rPr lang="ko-KR" altLang="en-US" sz="1200" dirty="0" err="1">
                <a:solidFill>
                  <a:schemeClr val="tx1"/>
                </a:solidFill>
              </a:rPr>
              <a:t>센서값을</a:t>
            </a:r>
            <a:r>
              <a:rPr lang="ko-KR" altLang="en-US" sz="1200" dirty="0">
                <a:solidFill>
                  <a:schemeClr val="tx1"/>
                </a:solidFill>
              </a:rPr>
              <a:t> 응답으로 보내준다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473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kumimoji="1" lang="en-US" altLang="ko-KR" dirty="0" err="1">
                <a:latin typeface="+mn-ea"/>
              </a:rPr>
              <a:t>GetHTML</a:t>
            </a:r>
            <a:r>
              <a:rPr kumimoji="1" lang="ko-KR" altLang="en-US" dirty="0">
                <a:latin typeface="+mn-ea"/>
              </a:rPr>
              <a:t>함수 소스코드 뒷부분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CD8C6-649B-451D-8316-AAC547B0CEF7}"/>
              </a:ext>
            </a:extLst>
          </p:cNvPr>
          <p:cNvSpPr/>
          <p:nvPr/>
        </p:nvSpPr>
        <p:spPr>
          <a:xfrm>
            <a:off x="755576" y="6069962"/>
            <a:ext cx="194421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※</a:t>
            </a:r>
            <a:r>
              <a:rPr lang="ko-KR" altLang="en-US" sz="1200" dirty="0">
                <a:solidFill>
                  <a:schemeClr val="tx1"/>
                </a:solidFill>
              </a:rPr>
              <a:t>항공대 서버측 소스코드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36F41B6-21E7-483E-9C61-70D5A193D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88840"/>
            <a:ext cx="7931224" cy="203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2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kumimoji="1" lang="en-US" altLang="ko-KR" dirty="0">
                <a:latin typeface="+mn-ea"/>
              </a:rPr>
              <a:t>1</a:t>
            </a:r>
            <a:r>
              <a:rPr kumimoji="1" lang="ko-KR" altLang="en-US" dirty="0">
                <a:latin typeface="+mn-ea"/>
              </a:rPr>
              <a:t>시간에 한번씩 </a:t>
            </a:r>
            <a:r>
              <a:rPr kumimoji="1" lang="en-US" altLang="ko-KR" dirty="0" err="1">
                <a:latin typeface="+mn-ea"/>
              </a:rPr>
              <a:t>getHTML</a:t>
            </a:r>
            <a:r>
              <a:rPr kumimoji="1" lang="ko-KR" altLang="en-US" dirty="0">
                <a:latin typeface="+mn-ea"/>
              </a:rPr>
              <a:t>함수가 실행되며 파일에도 값을 저장 </a:t>
            </a:r>
            <a:r>
              <a:rPr kumimoji="1" lang="en-US" altLang="ko-KR" dirty="0">
                <a:latin typeface="+mn-ea"/>
              </a:rPr>
              <a:t>(CSV </a:t>
            </a:r>
            <a:r>
              <a:rPr kumimoji="1" lang="ko-KR" altLang="en-US" dirty="0">
                <a:latin typeface="+mn-ea"/>
              </a:rPr>
              <a:t>형식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 </a:t>
            </a:r>
            <a:endParaRPr kumimoji="1"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5923A1-F1A8-4BDD-960A-3CF05D9DD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10" y="2125283"/>
            <a:ext cx="7484780" cy="28795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A10E553-F2E9-4523-9B09-4CBDAC493CD5}"/>
              </a:ext>
            </a:extLst>
          </p:cNvPr>
          <p:cNvSpPr/>
          <p:nvPr/>
        </p:nvSpPr>
        <p:spPr>
          <a:xfrm>
            <a:off x="668376" y="5104554"/>
            <a:ext cx="194421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※</a:t>
            </a:r>
            <a:r>
              <a:rPr lang="ko-KR" altLang="en-US" sz="1200" dirty="0">
                <a:solidFill>
                  <a:schemeClr val="tx1"/>
                </a:solidFill>
              </a:rPr>
              <a:t>항공대 서버측 소스코드</a:t>
            </a:r>
          </a:p>
        </p:txBody>
      </p:sp>
    </p:spTree>
    <p:extLst>
      <p:ext uri="{BB962C8B-B14F-4D97-AF65-F5344CB8AC3E}">
        <p14:creationId xmlns:p14="http://schemas.microsoft.com/office/powerpoint/2010/main" val="1197364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</a:rPr>
              <a:t>항공대 </a:t>
            </a:r>
            <a:r>
              <a:rPr kumimoji="1" lang="en-US" altLang="ko-KR" dirty="0">
                <a:latin typeface="+mn-ea"/>
              </a:rPr>
              <a:t>DB</a:t>
            </a:r>
            <a:r>
              <a:rPr kumimoji="1" lang="ko-KR" altLang="en-US" dirty="0">
                <a:latin typeface="+mn-ea"/>
              </a:rPr>
              <a:t>에 저장한 데이터를 이용하는 과정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농장서버에서 필요한 용도에 따라 요청을 보냄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예</a:t>
            </a:r>
            <a:r>
              <a:rPr kumimoji="1" lang="en-US" altLang="ko-KR" dirty="0">
                <a:latin typeface="+mn-ea"/>
              </a:rPr>
              <a:t>1)</a:t>
            </a:r>
            <a:r>
              <a:rPr kumimoji="1" lang="ko-KR" altLang="en-US" dirty="0">
                <a:latin typeface="+mn-ea"/>
              </a:rPr>
              <a:t>오늘의 실외온도</a:t>
            </a:r>
            <a:endParaRPr kumimoji="1" lang="en-US" altLang="ko-KR" dirty="0">
              <a:latin typeface="+mn-ea"/>
            </a:endParaRPr>
          </a:p>
          <a:p>
            <a:pPr lvl="1"/>
            <a:endParaRPr kumimoji="1"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02462F-C10B-4B98-B053-392A6642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602614"/>
            <a:ext cx="3959352" cy="2956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A52ADB-FB76-42E7-9A7F-251D52507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736" y="2930371"/>
            <a:ext cx="216024" cy="3960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5A181B-AEEB-467F-8DA9-1ABBC46FA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3326415"/>
            <a:ext cx="4779085" cy="273207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71FB35B-B140-49B1-B820-4D0F358864B1}"/>
              </a:ext>
            </a:extLst>
          </p:cNvPr>
          <p:cNvSpPr/>
          <p:nvPr/>
        </p:nvSpPr>
        <p:spPr>
          <a:xfrm>
            <a:off x="365203" y="6108177"/>
            <a:ext cx="194421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※</a:t>
            </a:r>
            <a:r>
              <a:rPr lang="ko-KR" altLang="en-US" sz="1200" dirty="0">
                <a:solidFill>
                  <a:schemeClr val="tx1"/>
                </a:solidFill>
              </a:rPr>
              <a:t>농장 서버측 소스코드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8BA62-53ED-44D9-9A7C-7527E7B91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311" y="2492896"/>
            <a:ext cx="2084677" cy="298894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53AD970-1F1F-40AA-8E89-435989F51D56}"/>
              </a:ext>
            </a:extLst>
          </p:cNvPr>
          <p:cNvSpPr/>
          <p:nvPr/>
        </p:nvSpPr>
        <p:spPr>
          <a:xfrm>
            <a:off x="3115191" y="2602614"/>
            <a:ext cx="497816" cy="345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설명선: 오른쪽 화살표 13">
            <a:extLst>
              <a:ext uri="{FF2B5EF4-FFF2-40B4-BE49-F238E27FC236}">
                <a16:creationId xmlns:a16="http://schemas.microsoft.com/office/drawing/2014/main" id="{1B3C4D34-9691-4268-A8C2-D43A3DE8314E}"/>
              </a:ext>
            </a:extLst>
          </p:cNvPr>
          <p:cNvSpPr/>
          <p:nvPr/>
        </p:nvSpPr>
        <p:spPr>
          <a:xfrm>
            <a:off x="113395" y="3987366"/>
            <a:ext cx="1043608" cy="392189"/>
          </a:xfrm>
          <a:prstGeom prst="rightArrow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click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825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kumimoji="1" lang="ko-KR" altLang="en-US" dirty="0">
                <a:latin typeface="+mn-ea"/>
              </a:rPr>
              <a:t>요청에 따라 </a:t>
            </a:r>
            <a:r>
              <a:rPr kumimoji="1" lang="en-US" altLang="ko-KR" dirty="0">
                <a:latin typeface="+mn-ea"/>
              </a:rPr>
              <a:t>Date</a:t>
            </a:r>
            <a:r>
              <a:rPr kumimoji="1" lang="ko-KR" altLang="en-US" dirty="0">
                <a:latin typeface="+mn-ea"/>
              </a:rPr>
              <a:t>객체로 오늘 </a:t>
            </a:r>
            <a:r>
              <a:rPr kumimoji="1" lang="ko-KR" altLang="en-US" dirty="0" err="1">
                <a:latin typeface="+mn-ea"/>
              </a:rPr>
              <a:t>날짜값을</a:t>
            </a:r>
            <a:r>
              <a:rPr kumimoji="1" lang="ko-KR" altLang="en-US" dirty="0">
                <a:latin typeface="+mn-ea"/>
              </a:rPr>
              <a:t> 구하여 테이블에서 오늘 저장된 데이터를 조회 후 응답으로 보내줌 </a:t>
            </a:r>
            <a:endParaRPr kumimoji="1"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173F46-D71B-4E63-8752-B0F24577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405062"/>
            <a:ext cx="7743825" cy="20478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A049BF1-8914-4C39-A41E-231178C6257B}"/>
              </a:ext>
            </a:extLst>
          </p:cNvPr>
          <p:cNvSpPr/>
          <p:nvPr/>
        </p:nvSpPr>
        <p:spPr>
          <a:xfrm>
            <a:off x="649632" y="4689042"/>
            <a:ext cx="194421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※</a:t>
            </a:r>
            <a:r>
              <a:rPr lang="ko-KR" altLang="en-US" sz="1200" dirty="0">
                <a:solidFill>
                  <a:schemeClr val="tx1"/>
                </a:solidFill>
              </a:rPr>
              <a:t>항공대 서버측 소스코드</a:t>
            </a:r>
          </a:p>
        </p:txBody>
      </p:sp>
    </p:spTree>
    <p:extLst>
      <p:ext uri="{BB962C8B-B14F-4D97-AF65-F5344CB8AC3E}">
        <p14:creationId xmlns:p14="http://schemas.microsoft.com/office/powerpoint/2010/main" val="189676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kumimoji="1" lang="ko-KR" altLang="en-US" dirty="0">
                <a:latin typeface="+mn-ea"/>
              </a:rPr>
              <a:t>예</a:t>
            </a:r>
            <a:r>
              <a:rPr kumimoji="1" lang="en-US" altLang="ko-KR" dirty="0">
                <a:latin typeface="+mn-ea"/>
              </a:rPr>
              <a:t>2)</a:t>
            </a:r>
            <a:r>
              <a:rPr kumimoji="1" lang="ko-KR" altLang="en-US" dirty="0">
                <a:latin typeface="+mn-ea"/>
              </a:rPr>
              <a:t>특정날짜 실외습도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요청이 들어오면 테이블 내의 모든 데이터를 농장서버로 보내줌 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9FC098-D093-4E1C-8923-B4AB64EE215C}"/>
              </a:ext>
            </a:extLst>
          </p:cNvPr>
          <p:cNvSpPr/>
          <p:nvPr/>
        </p:nvSpPr>
        <p:spPr>
          <a:xfrm>
            <a:off x="612648" y="4518262"/>
            <a:ext cx="194421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※</a:t>
            </a:r>
            <a:r>
              <a:rPr lang="ko-KR" altLang="en-US" sz="1200" dirty="0">
                <a:solidFill>
                  <a:schemeClr val="tx1"/>
                </a:solidFill>
              </a:rPr>
              <a:t>항공대 서버측 소스코드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A869D5-3FE0-4C32-B83C-34002CA1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642472"/>
            <a:ext cx="53340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98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kumimoji="1" lang="ko-KR" altLang="en-US" dirty="0">
                <a:latin typeface="+mn-ea"/>
              </a:rPr>
              <a:t>항공대 서버로부터 응답으로 받은 데이터를 </a:t>
            </a:r>
            <a:r>
              <a:rPr kumimoji="1" lang="en-US" altLang="ko-KR" dirty="0" err="1">
                <a:latin typeface="+mn-ea"/>
              </a:rPr>
              <a:t>datepicker</a:t>
            </a:r>
            <a:br>
              <a:rPr kumimoji="1" lang="en-US" altLang="ko-KR" dirty="0">
                <a:latin typeface="+mn-ea"/>
              </a:rPr>
            </a:br>
            <a:r>
              <a:rPr kumimoji="1" lang="ko-KR" altLang="en-US" dirty="0">
                <a:latin typeface="+mn-ea"/>
              </a:rPr>
              <a:t>객체를 이용해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선택한 날짜의 데이터만 </a:t>
            </a:r>
            <a:r>
              <a:rPr kumimoji="1" lang="ko-KR" altLang="en-US" dirty="0" err="1">
                <a:latin typeface="+mn-ea"/>
              </a:rPr>
              <a:t>분류해냄</a:t>
            </a:r>
            <a:r>
              <a:rPr kumimoji="1" lang="ko-KR" altLang="en-US" dirty="0">
                <a:latin typeface="+mn-ea"/>
              </a:rPr>
              <a:t> </a:t>
            </a:r>
            <a:endParaRPr kumimoji="1" lang="en-US" altLang="ko-KR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CC7A06-D3BA-476F-93ED-08512FCB7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003549"/>
            <a:ext cx="5915000" cy="5249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3A4F9D-54BD-41A9-B884-B2E8E5588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905" y="2554398"/>
            <a:ext cx="203128" cy="3724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9FC098-D093-4E1C-8923-B4AB64EE215C}"/>
              </a:ext>
            </a:extLst>
          </p:cNvPr>
          <p:cNvSpPr/>
          <p:nvPr/>
        </p:nvSpPr>
        <p:spPr>
          <a:xfrm>
            <a:off x="649632" y="5893809"/>
            <a:ext cx="194421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※</a:t>
            </a:r>
            <a:r>
              <a:rPr lang="ko-KR" altLang="en-US" sz="1200" dirty="0">
                <a:solidFill>
                  <a:schemeClr val="tx1"/>
                </a:solidFill>
              </a:rPr>
              <a:t>농장 서버측 소스코드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9B2E80-E3A4-4B25-B560-DD75EA193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2939989"/>
            <a:ext cx="6500964" cy="287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81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1B23B5-1C0A-4731-987A-A9675105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3702723"/>
            <a:ext cx="5638800" cy="2238375"/>
          </a:xfrm>
          <a:prstGeom prst="rect">
            <a:avLst/>
          </a:prstGeom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82A5612-AEA5-4523-9F4A-ACBE7F8DD44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AF90A7-A2D8-492F-A70B-A24EF0E34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35" y="1437949"/>
            <a:ext cx="54673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26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첨부자료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주요 소스코드</a:t>
            </a:r>
            <a:r>
              <a:rPr lang="en-US" altLang="ko-KR" dirty="0">
                <a:latin typeface="+mn-ea"/>
              </a:rPr>
              <a:t>)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en-US" altLang="ko-KR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8E3874-6B03-4E85-A4BA-72EE1D360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449705"/>
            <a:ext cx="70485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58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연구진행사항</a:t>
            </a:r>
            <a:r>
              <a:rPr kumimoji="1" lang="en-US" altLang="ko-KR" dirty="0"/>
              <a:t>(17/17)-</a:t>
            </a:r>
            <a:r>
              <a:rPr kumimoji="1" lang="ko-KR" altLang="en-US" dirty="0"/>
              <a:t> </a:t>
            </a:r>
            <a:r>
              <a:rPr kumimoji="1" lang="en-US" altLang="ko-KR" dirty="0"/>
              <a:t>ML</a:t>
            </a:r>
            <a:r>
              <a:rPr kumimoji="1" lang="ko-KR" altLang="en-US" dirty="0"/>
              <a:t>기반 관수제어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ko-KR" altLang="en-US" dirty="0">
                <a:latin typeface="+mj-ea"/>
                <a:ea typeface="+mj-ea"/>
              </a:rPr>
              <a:t>학습을 위한 데이터 가공</a:t>
            </a:r>
            <a:endParaRPr kumimoji="1" lang="en-US" altLang="ko-KR" dirty="0">
              <a:latin typeface="+mj-ea"/>
              <a:ea typeface="+mj-ea"/>
            </a:endParaRPr>
          </a:p>
          <a:p>
            <a:pPr lvl="1"/>
            <a:r>
              <a:rPr kumimoji="1" lang="ko-KR" altLang="en-US" dirty="0">
                <a:latin typeface="+mn-ea"/>
              </a:rPr>
              <a:t>시간별로 축적되고 있는 </a:t>
            </a:r>
            <a:r>
              <a:rPr kumimoji="1" lang="en-US" altLang="ko-KR" dirty="0">
                <a:latin typeface="+mn-ea"/>
              </a:rPr>
              <a:t>raw data</a:t>
            </a:r>
            <a:r>
              <a:rPr kumimoji="1" lang="ko-KR" altLang="en-US" dirty="0">
                <a:latin typeface="+mn-ea"/>
              </a:rPr>
              <a:t>를 학습데이터로 이용하고자 데이터를 가공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가공기준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작물 성장에 영향을 직접적영향을 끼치는 데이터들을 선정</a:t>
            </a:r>
            <a:br>
              <a:rPr kumimoji="1" lang="en-US" altLang="ko-KR" dirty="0">
                <a:latin typeface="+mn-ea"/>
              </a:rPr>
            </a:b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조도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토양내부의 온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습도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외부 온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습도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강수량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3"/>
            <a:r>
              <a:rPr kumimoji="1" lang="ko-KR" altLang="en-US" dirty="0">
                <a:latin typeface="+mn-ea"/>
              </a:rPr>
              <a:t>농장농장의 재배품목인 고추에 대한 최적의 재배환경기준으로</a:t>
            </a:r>
            <a:br>
              <a:rPr kumimoji="1" lang="en-US" altLang="ko-KR" dirty="0">
                <a:latin typeface="+mn-ea"/>
              </a:rPr>
            </a:br>
            <a:r>
              <a:rPr kumimoji="1" lang="ko-KR" altLang="en-US" dirty="0" err="1">
                <a:latin typeface="+mn-ea"/>
              </a:rPr>
              <a:t>솔밸브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ON/OFF (1</a:t>
            </a:r>
            <a:r>
              <a:rPr kumimoji="1" lang="ko-KR" altLang="en-US" dirty="0">
                <a:latin typeface="+mn-ea"/>
              </a:rPr>
              <a:t>과 </a:t>
            </a:r>
            <a:r>
              <a:rPr kumimoji="1" lang="en-US" altLang="ko-KR" dirty="0">
                <a:latin typeface="+mn-ea"/>
              </a:rPr>
              <a:t>0)</a:t>
            </a:r>
            <a:r>
              <a:rPr kumimoji="1" lang="ko-KR" altLang="en-US" dirty="0">
                <a:latin typeface="+mn-ea"/>
              </a:rPr>
              <a:t>를 판단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en-US" altLang="ko-KR" sz="1200" dirty="0">
                <a:latin typeface="+mn-ea"/>
              </a:rPr>
              <a:t>(</a:t>
            </a:r>
            <a:r>
              <a:rPr kumimoji="1" lang="ko-KR" altLang="en-US" sz="1200" dirty="0">
                <a:latin typeface="+mn-ea"/>
              </a:rPr>
              <a:t>기준 출처</a:t>
            </a:r>
            <a:r>
              <a:rPr kumimoji="1" lang="en-US" altLang="ko-KR" sz="1200" dirty="0">
                <a:latin typeface="+mn-ea"/>
              </a:rPr>
              <a:t>: </a:t>
            </a:r>
            <a:r>
              <a:rPr kumimoji="1" lang="ko-KR" altLang="en-US" sz="1200" dirty="0">
                <a:latin typeface="+mn-ea"/>
              </a:rPr>
              <a:t>농사로</a:t>
            </a:r>
            <a:r>
              <a:rPr kumimoji="1" lang="en-US" altLang="ko-KR" sz="1200" dirty="0">
                <a:latin typeface="+mn-ea"/>
              </a:rPr>
              <a:t>,</a:t>
            </a:r>
            <a:r>
              <a:rPr kumimoji="1" lang="ko-KR" altLang="en-US" sz="1200" dirty="0" err="1">
                <a:latin typeface="+mn-ea"/>
              </a:rPr>
              <a:t>청양고추연구센터</a:t>
            </a:r>
            <a:r>
              <a:rPr kumimoji="1" lang="en-US" altLang="ko-KR" sz="1200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latin typeface="+mn-ea"/>
              </a:rPr>
              <a:t>예</a:t>
            </a:r>
            <a:r>
              <a:rPr kumimoji="1" lang="en-US" altLang="ko-KR" dirty="0">
                <a:latin typeface="+mn-ea"/>
              </a:rPr>
              <a:t> 1) </a:t>
            </a:r>
            <a:r>
              <a:rPr kumimoji="1" lang="ko-KR" altLang="en-US" dirty="0">
                <a:latin typeface="+mn-ea"/>
              </a:rPr>
              <a:t>일정 토양온도 이상이며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강수가 없을 경우 </a:t>
            </a:r>
            <a:r>
              <a:rPr kumimoji="1" lang="ko-KR" altLang="en-US" dirty="0" err="1">
                <a:latin typeface="+mn-ea"/>
              </a:rPr>
              <a:t>솔밸브</a:t>
            </a:r>
            <a:r>
              <a:rPr kumimoji="1" lang="ko-KR" altLang="en-US" dirty="0">
                <a:latin typeface="+mn-ea"/>
              </a:rPr>
              <a:t> 개방</a:t>
            </a:r>
            <a:r>
              <a:rPr kumimoji="1" lang="en-US" altLang="ko-KR" dirty="0">
                <a:latin typeface="+mn-ea"/>
              </a:rPr>
              <a:t>,</a:t>
            </a:r>
            <a:br>
              <a:rPr kumimoji="1" lang="en-US" altLang="ko-KR" dirty="0">
                <a:latin typeface="+mn-ea"/>
              </a:rPr>
            </a:br>
            <a:r>
              <a:rPr kumimoji="1" lang="ko-KR" altLang="en-US" dirty="0">
                <a:latin typeface="+mn-ea"/>
              </a:rPr>
              <a:t>예 </a:t>
            </a:r>
            <a:r>
              <a:rPr kumimoji="1" lang="en-US" altLang="ko-KR" dirty="0">
                <a:latin typeface="+mn-ea"/>
              </a:rPr>
              <a:t>2)</a:t>
            </a:r>
            <a:r>
              <a:rPr kumimoji="1" lang="ko-KR" altLang="en-US" dirty="0">
                <a:latin typeface="+mn-ea"/>
              </a:rPr>
              <a:t>솔밸브를 개방하는 일정습도 이하지만</a:t>
            </a:r>
            <a:r>
              <a:rPr kumimoji="1" lang="en-US" altLang="ko-KR" dirty="0">
                <a:latin typeface="+mn-ea"/>
              </a:rPr>
              <a:t>,</a:t>
            </a:r>
            <a:br>
              <a:rPr kumimoji="1" lang="en-US" altLang="ko-KR" dirty="0">
                <a:latin typeface="+mn-ea"/>
              </a:rPr>
            </a:b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조도가 </a:t>
            </a:r>
            <a:r>
              <a:rPr kumimoji="1" lang="en-US" altLang="ko-KR" dirty="0">
                <a:latin typeface="+mn-ea"/>
              </a:rPr>
              <a:t>0(</a:t>
            </a:r>
            <a:r>
              <a:rPr kumimoji="1" lang="ko-KR" altLang="en-US" dirty="0">
                <a:latin typeface="+mn-ea"/>
              </a:rPr>
              <a:t>밤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일 경우 </a:t>
            </a:r>
            <a:r>
              <a:rPr kumimoji="1" lang="ko-KR" altLang="en-US" dirty="0" err="1">
                <a:latin typeface="+mn-ea"/>
              </a:rPr>
              <a:t>솔밸브</a:t>
            </a:r>
            <a:r>
              <a:rPr kumimoji="1" lang="ko-KR" altLang="en-US" dirty="0">
                <a:latin typeface="+mn-ea"/>
              </a:rPr>
              <a:t> 차단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농사기간이 아닌 </a:t>
            </a:r>
            <a:r>
              <a:rPr kumimoji="1" lang="en-US" altLang="ko-KR" dirty="0">
                <a:latin typeface="+mn-ea"/>
              </a:rPr>
              <a:t>11</a:t>
            </a:r>
            <a:r>
              <a:rPr kumimoji="1" lang="ko-KR" altLang="en-US" dirty="0">
                <a:latin typeface="+mn-ea"/>
              </a:rPr>
              <a:t>월 중순</a:t>
            </a:r>
            <a:r>
              <a:rPr kumimoji="1" lang="en-US" altLang="ko-KR" dirty="0">
                <a:latin typeface="+mn-ea"/>
              </a:rPr>
              <a:t>~2</a:t>
            </a:r>
            <a:r>
              <a:rPr kumimoji="1" lang="ko-KR" altLang="en-US" dirty="0">
                <a:latin typeface="+mn-ea"/>
              </a:rPr>
              <a:t>월중순의 데이터 제외</a:t>
            </a:r>
            <a:endParaRPr kumimoji="1" lang="en-US" altLang="ko-KR" dirty="0">
              <a:latin typeface="+mn-ea"/>
            </a:endParaRPr>
          </a:p>
          <a:p>
            <a:pPr lvl="1"/>
            <a:endParaRPr kumimoji="1"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5073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15770382-1F27-4CA2-A905-2D7A51D02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633" y="3699267"/>
            <a:ext cx="1975350" cy="23932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연구배경과 목표</a:t>
            </a:r>
            <a:r>
              <a:rPr kumimoji="1" lang="en-US" altLang="ko-KR" dirty="0"/>
              <a:t>(3/3)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연구목표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kumimoji="1" lang="en-US" altLang="ko-KR" dirty="0">
                <a:latin typeface="+mn-ea"/>
              </a:rPr>
              <a:t>IoT </a:t>
            </a:r>
            <a:r>
              <a:rPr kumimoji="1" lang="ko-KR" altLang="en-US" dirty="0" err="1">
                <a:latin typeface="+mn-ea"/>
              </a:rPr>
              <a:t>스마트팜에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AI</a:t>
            </a:r>
            <a:r>
              <a:rPr kumimoji="1" lang="ko-KR" altLang="en-US" dirty="0">
                <a:latin typeface="+mn-ea"/>
              </a:rPr>
              <a:t> 자동관수제어 적용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sz="2000" dirty="0">
                <a:latin typeface="+mn-ea"/>
              </a:rPr>
              <a:t>시스템의 한계를 극복하기 위해 기존 </a:t>
            </a:r>
            <a:r>
              <a:rPr kumimoji="1" lang="ko-KR" altLang="en-US" sz="2000" dirty="0" err="1">
                <a:latin typeface="+mn-ea"/>
              </a:rPr>
              <a:t>스마트팜시스템으로</a:t>
            </a:r>
            <a:r>
              <a:rPr kumimoji="1" lang="ko-KR" altLang="en-US" sz="2000" dirty="0">
                <a:latin typeface="+mn-ea"/>
              </a:rPr>
              <a:t> 수집한 센서 데이터의 학습을 기반으로 자동제어를 접목시키자 함</a:t>
            </a:r>
            <a:endParaRPr kumimoji="1" lang="en-US" altLang="ko-KR" sz="2000" dirty="0">
              <a:latin typeface="+mn-ea"/>
            </a:endParaRPr>
          </a:p>
          <a:p>
            <a:pPr lvl="2"/>
            <a:r>
              <a:rPr kumimoji="1" lang="en-US" altLang="ko-KR" sz="1700" dirty="0">
                <a:latin typeface="+mn-ea"/>
              </a:rPr>
              <a:t>DB</a:t>
            </a:r>
            <a:r>
              <a:rPr kumimoji="1" lang="ko-KR" altLang="en-US" sz="1700" dirty="0">
                <a:latin typeface="+mn-ea"/>
              </a:rPr>
              <a:t>에 축적한 센서 데이터들을 이용한 학습을 통해</a:t>
            </a:r>
            <a:r>
              <a:rPr kumimoji="1" lang="en-US" altLang="ko-KR" sz="1700" dirty="0">
                <a:latin typeface="+mn-ea"/>
              </a:rPr>
              <a:t> </a:t>
            </a:r>
            <a:r>
              <a:rPr kumimoji="1" lang="ko-KR" altLang="en-US" sz="1700" dirty="0">
                <a:latin typeface="+mn-ea"/>
              </a:rPr>
              <a:t>시스템 스스로 적절한 </a:t>
            </a:r>
            <a:br>
              <a:rPr kumimoji="1" lang="en-US" altLang="ko-KR" sz="1700" dirty="0">
                <a:latin typeface="+mn-ea"/>
              </a:rPr>
            </a:br>
            <a:r>
              <a:rPr kumimoji="1" lang="ko-KR" altLang="en-US" sz="1700" dirty="0">
                <a:latin typeface="+mn-ea"/>
              </a:rPr>
              <a:t>판단으로 관수제어</a:t>
            </a:r>
            <a:endParaRPr kumimoji="1" lang="en-US" altLang="ko-KR" sz="1700" dirty="0">
              <a:latin typeface="+mn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019CDCD-3D7A-4B82-8B1D-1DE69FA1F51D}"/>
              </a:ext>
            </a:extLst>
          </p:cNvPr>
          <p:cNvSpPr/>
          <p:nvPr/>
        </p:nvSpPr>
        <p:spPr>
          <a:xfrm>
            <a:off x="5540852" y="3775454"/>
            <a:ext cx="1694000" cy="3523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관수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C3D688-1794-4D4C-9A7E-B719656C5549}"/>
              </a:ext>
            </a:extLst>
          </p:cNvPr>
          <p:cNvSpPr/>
          <p:nvPr/>
        </p:nvSpPr>
        <p:spPr>
          <a:xfrm>
            <a:off x="4144642" y="5070089"/>
            <a:ext cx="1239919" cy="216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제어 요청</a:t>
            </a:r>
          </a:p>
        </p:txBody>
      </p:sp>
      <p:sp>
        <p:nvSpPr>
          <p:cNvPr id="14" name="화살표: 왼쪽으로 구부러짐 13">
            <a:extLst>
              <a:ext uri="{FF2B5EF4-FFF2-40B4-BE49-F238E27FC236}">
                <a16:creationId xmlns:a16="http://schemas.microsoft.com/office/drawing/2014/main" id="{5FE03501-90EF-4B2F-B40E-73AF6DA7058C}"/>
              </a:ext>
            </a:extLst>
          </p:cNvPr>
          <p:cNvSpPr/>
          <p:nvPr/>
        </p:nvSpPr>
        <p:spPr>
          <a:xfrm rot="16200000">
            <a:off x="6266245" y="3881211"/>
            <a:ext cx="284020" cy="860729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39A4B33-6C60-4B56-B156-2253690DBB85}"/>
              </a:ext>
            </a:extLst>
          </p:cNvPr>
          <p:cNvSpPr/>
          <p:nvPr/>
        </p:nvSpPr>
        <p:spPr>
          <a:xfrm>
            <a:off x="4833025" y="4205068"/>
            <a:ext cx="1387907" cy="2840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농장 서버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27B1C1-D536-44BB-ADA5-7BFF4736ECE2}"/>
              </a:ext>
            </a:extLst>
          </p:cNvPr>
          <p:cNvSpPr/>
          <p:nvPr/>
        </p:nvSpPr>
        <p:spPr>
          <a:xfrm>
            <a:off x="2942559" y="3360949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축적 데이터를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통한 판단 학습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3322FC-0197-406E-9C76-CB9A1C3F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92" y="4257183"/>
            <a:ext cx="769746" cy="791656"/>
          </a:xfrm>
          <a:prstGeom prst="rect">
            <a:avLst/>
          </a:prstGeom>
        </p:spPr>
      </p:pic>
      <p:sp>
        <p:nvSpPr>
          <p:cNvPr id="28" name="화살표: 왼쪽으로 구부러짐 27">
            <a:extLst>
              <a:ext uri="{FF2B5EF4-FFF2-40B4-BE49-F238E27FC236}">
                <a16:creationId xmlns:a16="http://schemas.microsoft.com/office/drawing/2014/main" id="{F78E4079-FDDF-44CD-B1CE-C84B8305008F}"/>
              </a:ext>
            </a:extLst>
          </p:cNvPr>
          <p:cNvSpPr/>
          <p:nvPr/>
        </p:nvSpPr>
        <p:spPr>
          <a:xfrm rot="5400000">
            <a:off x="1867079" y="4814646"/>
            <a:ext cx="329180" cy="112435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D2AA39-EB22-4E51-800C-16E9440F4AA7}"/>
              </a:ext>
            </a:extLst>
          </p:cNvPr>
          <p:cNvSpPr/>
          <p:nvPr/>
        </p:nvSpPr>
        <p:spPr>
          <a:xfrm>
            <a:off x="1365075" y="3588120"/>
            <a:ext cx="1274463" cy="324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학습 데이터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제공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A9A95B3-51AB-42F8-8808-8BB3BEEC0FCD}"/>
              </a:ext>
            </a:extLst>
          </p:cNvPr>
          <p:cNvSpPr/>
          <p:nvPr/>
        </p:nvSpPr>
        <p:spPr>
          <a:xfrm>
            <a:off x="1429956" y="4893886"/>
            <a:ext cx="1274463" cy="324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데이터 요청</a:t>
            </a:r>
          </a:p>
        </p:txBody>
      </p:sp>
      <p:sp>
        <p:nvSpPr>
          <p:cNvPr id="31" name="화살표: 왼쪽으로 구부러짐 30">
            <a:extLst>
              <a:ext uri="{FF2B5EF4-FFF2-40B4-BE49-F238E27FC236}">
                <a16:creationId xmlns:a16="http://schemas.microsoft.com/office/drawing/2014/main" id="{4B809AD8-30A7-4749-A7EE-9822B159D77A}"/>
              </a:ext>
            </a:extLst>
          </p:cNvPr>
          <p:cNvSpPr/>
          <p:nvPr/>
        </p:nvSpPr>
        <p:spPr>
          <a:xfrm rot="16200000">
            <a:off x="1830547" y="3554880"/>
            <a:ext cx="380030" cy="1146576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8B9B438-D979-4304-92B1-8B6C1BF853D3}"/>
              </a:ext>
            </a:extLst>
          </p:cNvPr>
          <p:cNvSpPr/>
          <p:nvPr/>
        </p:nvSpPr>
        <p:spPr>
          <a:xfrm>
            <a:off x="148053" y="3988860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항공대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DB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AD0BF4B-6644-42D8-8273-FA0CB166F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555" y="5048126"/>
            <a:ext cx="675408" cy="59354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7D2437E-8A71-4EA7-9E6C-49C6D648C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022" y="5048126"/>
            <a:ext cx="675408" cy="59354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9167AAE-E269-4630-BA8D-350639EF7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582" y="4385563"/>
            <a:ext cx="529035" cy="621953"/>
          </a:xfrm>
          <a:prstGeom prst="rect">
            <a:avLst/>
          </a:prstGeom>
        </p:spPr>
      </p:pic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0B922E74-A59D-43B0-9BC8-EE75BB3627ED}"/>
              </a:ext>
            </a:extLst>
          </p:cNvPr>
          <p:cNvSpPr/>
          <p:nvPr/>
        </p:nvSpPr>
        <p:spPr>
          <a:xfrm>
            <a:off x="4508479" y="4669198"/>
            <a:ext cx="606714" cy="33831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09A8FC8-048A-4AF3-9872-75577166F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369" y="4524591"/>
            <a:ext cx="776965" cy="121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14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연구진행사항</a:t>
            </a:r>
            <a:r>
              <a:rPr kumimoji="1" lang="en-US" altLang="ko-KR" dirty="0"/>
              <a:t>(18/17)-</a:t>
            </a:r>
            <a:r>
              <a:rPr kumimoji="1" lang="ko-KR" altLang="en-US" dirty="0"/>
              <a:t> </a:t>
            </a:r>
            <a:r>
              <a:rPr kumimoji="1" lang="en-US" altLang="ko-KR" dirty="0"/>
              <a:t>ML</a:t>
            </a:r>
            <a:r>
              <a:rPr kumimoji="1" lang="ko-KR" altLang="en-US" dirty="0"/>
              <a:t>기반 관수제어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</a:rPr>
              <a:t>ML</a:t>
            </a:r>
            <a:r>
              <a:rPr kumimoji="1" lang="ko-KR" altLang="en-US" dirty="0">
                <a:latin typeface="+mn-ea"/>
              </a:rPr>
              <a:t>기반 관수제어의 구현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en-US" altLang="ko-KR" dirty="0" err="1">
                <a:latin typeface="+mn-ea"/>
              </a:rPr>
              <a:t>Tensorflow</a:t>
            </a:r>
            <a:r>
              <a:rPr kumimoji="1" lang="ko-KR" altLang="en-US" dirty="0">
                <a:latin typeface="+mn-ea"/>
              </a:rPr>
              <a:t>를 이용한 다층 </a:t>
            </a:r>
            <a:r>
              <a:rPr kumimoji="1" lang="ko-KR" altLang="en-US" dirty="0" err="1">
                <a:latin typeface="+mn-ea"/>
              </a:rPr>
              <a:t>퍼셉트론</a:t>
            </a:r>
            <a:r>
              <a:rPr kumimoji="1" lang="en-US" altLang="ko-KR" dirty="0">
                <a:latin typeface="+mn-ea"/>
              </a:rPr>
              <a:t>(MLP)</a:t>
            </a:r>
            <a:r>
              <a:rPr kumimoji="1" lang="ko-KR" altLang="en-US" dirty="0">
                <a:latin typeface="+mn-ea"/>
              </a:rPr>
              <a:t>분류 모델 구성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약 </a:t>
            </a:r>
            <a:r>
              <a:rPr kumimoji="1" lang="en-US" altLang="ko-KR" dirty="0">
                <a:latin typeface="+mn-ea"/>
              </a:rPr>
              <a:t>300</a:t>
            </a:r>
            <a:r>
              <a:rPr kumimoji="1" lang="ko-KR" altLang="en-US" dirty="0">
                <a:latin typeface="+mn-ea"/>
              </a:rPr>
              <a:t>개의 </a:t>
            </a:r>
            <a:r>
              <a:rPr kumimoji="1" lang="en-US" altLang="ko-KR" dirty="0">
                <a:latin typeface="+mn-ea"/>
              </a:rPr>
              <a:t>train data,100</a:t>
            </a:r>
            <a:r>
              <a:rPr kumimoji="1" lang="ko-KR" altLang="en-US" dirty="0">
                <a:latin typeface="+mn-ea"/>
              </a:rPr>
              <a:t>개의 </a:t>
            </a:r>
            <a:r>
              <a:rPr kumimoji="1" lang="en-US" altLang="ko-KR" dirty="0">
                <a:latin typeface="+mn-ea"/>
              </a:rPr>
              <a:t>test data</a:t>
            </a:r>
            <a:r>
              <a:rPr kumimoji="1" lang="ko-KR" altLang="en-US" dirty="0">
                <a:latin typeface="+mn-ea"/>
              </a:rPr>
              <a:t>를 이용한 학습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en-US" altLang="ko-KR" dirty="0">
                <a:latin typeface="+mn-ea"/>
              </a:rPr>
              <a:t>Threshold </a:t>
            </a:r>
            <a:r>
              <a:rPr kumimoji="1" lang="ko-KR" altLang="en-US" dirty="0">
                <a:latin typeface="+mn-ea"/>
              </a:rPr>
              <a:t>값을 기준으로 </a:t>
            </a:r>
            <a:r>
              <a:rPr kumimoji="1" lang="en-US" altLang="ko-KR" dirty="0">
                <a:latin typeface="+mn-ea"/>
              </a:rPr>
              <a:t>1</a:t>
            </a:r>
            <a:r>
              <a:rPr kumimoji="1" lang="ko-KR" altLang="en-US" dirty="0">
                <a:latin typeface="+mn-ea"/>
              </a:rPr>
              <a:t>과 </a:t>
            </a:r>
            <a:r>
              <a:rPr kumimoji="1" lang="en-US" altLang="ko-KR" dirty="0">
                <a:latin typeface="+mn-ea"/>
              </a:rPr>
              <a:t>0(</a:t>
            </a:r>
            <a:r>
              <a:rPr kumimoji="1" lang="ko-KR" altLang="en-US" dirty="0" err="1">
                <a:latin typeface="+mn-ea"/>
              </a:rPr>
              <a:t>솔벨브의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ON/OFF)</a:t>
            </a:r>
            <a:r>
              <a:rPr kumimoji="1" lang="ko-KR" altLang="en-US" dirty="0">
                <a:latin typeface="+mn-ea"/>
              </a:rPr>
              <a:t>을 분류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학습결과 약 </a:t>
            </a:r>
            <a:r>
              <a:rPr kumimoji="1" lang="en-US" altLang="ko-KR" dirty="0">
                <a:latin typeface="+mn-ea"/>
              </a:rPr>
              <a:t>70%</a:t>
            </a:r>
            <a:r>
              <a:rPr kumimoji="1" lang="ko-KR" altLang="en-US" dirty="0">
                <a:latin typeface="+mn-ea"/>
              </a:rPr>
              <a:t>의 </a:t>
            </a:r>
            <a:r>
              <a:rPr kumimoji="1" lang="ko-KR" altLang="en-US" dirty="0" err="1">
                <a:latin typeface="+mn-ea"/>
              </a:rPr>
              <a:t>정답률을</a:t>
            </a:r>
            <a:r>
              <a:rPr kumimoji="1" lang="ko-KR" altLang="en-US" dirty="0">
                <a:latin typeface="+mn-ea"/>
              </a:rPr>
              <a:t> 보임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적은 학습 </a:t>
            </a:r>
            <a:r>
              <a:rPr kumimoji="1" lang="ko-KR" altLang="en-US" dirty="0" err="1">
                <a:latin typeface="+mn-ea"/>
              </a:rPr>
              <a:t>데이터수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 err="1">
                <a:latin typeface="+mn-ea"/>
              </a:rPr>
              <a:t>데이터값의</a:t>
            </a:r>
            <a:r>
              <a:rPr kumimoji="1" lang="ko-KR" altLang="en-US" dirty="0">
                <a:latin typeface="+mn-ea"/>
              </a:rPr>
              <a:t> 편향으로 모델의 개선필요  </a:t>
            </a:r>
            <a:endParaRPr kumimoji="1" lang="en-US" altLang="ko-KR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CE8D96-FDC3-4973-876A-6D83D0EAC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789040"/>
            <a:ext cx="3116188" cy="224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06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연구진행사항</a:t>
            </a:r>
            <a:r>
              <a:rPr kumimoji="1" lang="en-US" altLang="ko-KR" dirty="0"/>
              <a:t>(19/17)-</a:t>
            </a:r>
            <a:r>
              <a:rPr kumimoji="1" lang="ko-KR" altLang="en-US" dirty="0"/>
              <a:t> </a:t>
            </a:r>
            <a:r>
              <a:rPr kumimoji="1" lang="en-US" altLang="ko-KR" dirty="0"/>
              <a:t>ML</a:t>
            </a:r>
            <a:r>
              <a:rPr kumimoji="1" lang="ko-KR" altLang="en-US" dirty="0"/>
              <a:t>기반 관수제어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ko-KR" altLang="en-US" dirty="0" err="1">
                <a:latin typeface="+mn-ea"/>
              </a:rPr>
              <a:t>다층퍼셉트론의</a:t>
            </a:r>
            <a:r>
              <a:rPr kumimoji="1" lang="ko-KR" altLang="en-US" dirty="0">
                <a:latin typeface="+mn-ea"/>
              </a:rPr>
              <a:t> 학습결과</a:t>
            </a:r>
            <a:endParaRPr kumimoji="1" lang="en-US" altLang="ko-KR" dirty="0">
              <a:latin typeface="+mn-ea"/>
            </a:endParaRPr>
          </a:p>
          <a:p>
            <a:pPr lvl="1"/>
            <a:endParaRPr kumimoji="1" lang="en-US" altLang="ko-KR" dirty="0"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4C6AF23-B582-472C-BA89-4B9076813821}"/>
              </a:ext>
            </a:extLst>
          </p:cNvPr>
          <p:cNvSpPr/>
          <p:nvPr/>
        </p:nvSpPr>
        <p:spPr>
          <a:xfrm>
            <a:off x="387533" y="4617807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※1</a:t>
            </a:r>
            <a:r>
              <a:rPr lang="ko-KR" altLang="en-US" sz="1200" dirty="0">
                <a:solidFill>
                  <a:schemeClr val="tx1"/>
                </a:solidFill>
              </a:rPr>
              <a:t>만회의 </a:t>
            </a:r>
            <a:r>
              <a:rPr lang="ko-KR" altLang="en-US" sz="1200" dirty="0" err="1">
                <a:solidFill>
                  <a:schemeClr val="tx1"/>
                </a:solidFill>
              </a:rPr>
              <a:t>학습중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 1000</a:t>
            </a:r>
            <a:r>
              <a:rPr lang="ko-KR" altLang="en-US" sz="1200" dirty="0">
                <a:solidFill>
                  <a:schemeClr val="tx1"/>
                </a:solidFill>
              </a:rPr>
              <a:t>회마다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감소하는 </a:t>
            </a:r>
            <a:r>
              <a:rPr lang="ko-KR" altLang="en-US" sz="1200" dirty="0" err="1">
                <a:solidFill>
                  <a:schemeClr val="tx1"/>
                </a:solidFill>
              </a:rPr>
              <a:t>비용함수값</a:t>
            </a:r>
            <a:r>
              <a:rPr lang="ko-KR" altLang="en-US" sz="1200" dirty="0">
                <a:solidFill>
                  <a:schemeClr val="tx1"/>
                </a:solidFill>
              </a:rPr>
              <a:t>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B1715C-B956-4EE0-A434-EAADD515D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12" y="2333794"/>
            <a:ext cx="1838325" cy="2209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CE8D76-0C83-4204-87E6-2B1AB3D7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321" y="2270752"/>
            <a:ext cx="1929736" cy="220782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04A2046-D5B4-4DFA-AD3E-4CAEC3779851}"/>
              </a:ext>
            </a:extLst>
          </p:cNvPr>
          <p:cNvSpPr/>
          <p:nvPr/>
        </p:nvSpPr>
        <p:spPr>
          <a:xfrm>
            <a:off x="2905472" y="4617807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※</a:t>
            </a:r>
            <a:r>
              <a:rPr lang="ko-KR" altLang="en-US" sz="1200" dirty="0">
                <a:solidFill>
                  <a:schemeClr val="tx1"/>
                </a:solidFill>
              </a:rPr>
              <a:t>각데이터에 따른 정답예측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(threshold=0.5 </a:t>
            </a:r>
            <a:r>
              <a:rPr lang="ko-KR" altLang="en-US" sz="1200" dirty="0">
                <a:solidFill>
                  <a:schemeClr val="tx1"/>
                </a:solidFill>
              </a:rPr>
              <a:t>기준 분류모델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BEDDB6-98C5-4230-B588-20D06025E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6" y="2270752"/>
            <a:ext cx="1352550" cy="209435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021A237-88D0-45C0-93B2-55A78CBD9F74}"/>
              </a:ext>
            </a:extLst>
          </p:cNvPr>
          <p:cNvSpPr/>
          <p:nvPr/>
        </p:nvSpPr>
        <p:spPr>
          <a:xfrm>
            <a:off x="5353744" y="4587414"/>
            <a:ext cx="2448272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※</a:t>
            </a:r>
            <a:r>
              <a:rPr lang="ko-KR" altLang="en-US" sz="1200" dirty="0">
                <a:solidFill>
                  <a:schemeClr val="tx1"/>
                </a:solidFill>
              </a:rPr>
              <a:t>훈련데이터의 정답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EF1FEE46-6B99-4FD3-A543-E0F6291A9747}"/>
              </a:ext>
            </a:extLst>
          </p:cNvPr>
          <p:cNvSpPr/>
          <p:nvPr/>
        </p:nvSpPr>
        <p:spPr>
          <a:xfrm>
            <a:off x="3779912" y="5085184"/>
            <a:ext cx="936104" cy="44494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F38836B-3215-448C-87C7-BD2E83035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321" y="5571008"/>
            <a:ext cx="2525056" cy="35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05130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8162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8452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0584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934E6F-5F19-4DE1-85F5-53B8ABD3A44C}"/>
              </a:ext>
            </a:extLst>
          </p:cNvPr>
          <p:cNvSpPr/>
          <p:nvPr/>
        </p:nvSpPr>
        <p:spPr>
          <a:xfrm>
            <a:off x="5508104" y="3429000"/>
            <a:ext cx="158417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06393D7-F4CA-486F-ABD9-D4CE0F1C11B6}"/>
              </a:ext>
            </a:extLst>
          </p:cNvPr>
          <p:cNvSpPr/>
          <p:nvPr/>
        </p:nvSpPr>
        <p:spPr>
          <a:xfrm>
            <a:off x="3016663" y="3284984"/>
            <a:ext cx="3127642" cy="14461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Who</a:t>
            </a:r>
          </a:p>
          <a:p>
            <a:pPr algn="ctr"/>
            <a:r>
              <a:rPr lang="en-US" altLang="ko-KR" sz="7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is </a:t>
            </a:r>
          </a:p>
          <a:p>
            <a:pPr algn="ctr"/>
            <a:r>
              <a:rPr lang="en-US" altLang="ko-KR" sz="7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next?</a:t>
            </a:r>
            <a:endParaRPr lang="ko-KR" altLang="en-US" sz="7000" b="1" dirty="0">
              <a:solidFill>
                <a:schemeClr val="bg1"/>
              </a:solidFill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02302EAE-D1B7-4809-88EC-33921609EBF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3456096" y="1929613"/>
            <a:ext cx="1584176" cy="207545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E5553C0-B92A-4D2F-A7F9-2667B8F58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188" y="4018551"/>
            <a:ext cx="1572908" cy="21512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42B08C3-7CE2-4AF2-ABDD-F0A652945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919" y="1929612"/>
            <a:ext cx="1584176" cy="207545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8ED73E8-4906-4E86-B721-EF32AFC02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0947" y="4137686"/>
            <a:ext cx="1494793" cy="1614683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0A9BA61-82D3-424C-AFC2-C3FE890BB792}"/>
              </a:ext>
            </a:extLst>
          </p:cNvPr>
          <p:cNvCxnSpPr>
            <a:cxnSpLocks/>
          </p:cNvCxnSpPr>
          <p:nvPr/>
        </p:nvCxnSpPr>
        <p:spPr>
          <a:xfrm flipV="1">
            <a:off x="1883188" y="4005064"/>
            <a:ext cx="5209092" cy="13487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B6EFA55-B70E-440F-88DD-74C91D686543}"/>
              </a:ext>
            </a:extLst>
          </p:cNvPr>
          <p:cNvCxnSpPr>
            <a:cxnSpLocks/>
          </p:cNvCxnSpPr>
          <p:nvPr/>
        </p:nvCxnSpPr>
        <p:spPr>
          <a:xfrm flipV="1">
            <a:off x="3456095" y="1700808"/>
            <a:ext cx="0" cy="5157192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8E9E402-C27C-4CE2-8E2A-C7B9AA8488CE}"/>
              </a:ext>
            </a:extLst>
          </p:cNvPr>
          <p:cNvCxnSpPr>
            <a:cxnSpLocks/>
          </p:cNvCxnSpPr>
          <p:nvPr/>
        </p:nvCxnSpPr>
        <p:spPr>
          <a:xfrm flipV="1">
            <a:off x="1854865" y="1564918"/>
            <a:ext cx="0" cy="5157192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DE00A1B-2380-413D-9AEB-BD8949F0D51D}"/>
              </a:ext>
            </a:extLst>
          </p:cNvPr>
          <p:cNvCxnSpPr>
            <a:cxnSpLocks/>
          </p:cNvCxnSpPr>
          <p:nvPr/>
        </p:nvCxnSpPr>
        <p:spPr>
          <a:xfrm flipV="1">
            <a:off x="5065740" y="1498476"/>
            <a:ext cx="0" cy="5157192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4214605-03E7-4817-B204-D559E85C9E08}"/>
              </a:ext>
            </a:extLst>
          </p:cNvPr>
          <p:cNvCxnSpPr>
            <a:cxnSpLocks/>
          </p:cNvCxnSpPr>
          <p:nvPr/>
        </p:nvCxnSpPr>
        <p:spPr>
          <a:xfrm flipV="1">
            <a:off x="1643638" y="1933676"/>
            <a:ext cx="5209092" cy="13487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349B64A-BEF5-45B0-91A3-573406255FA9}"/>
              </a:ext>
            </a:extLst>
          </p:cNvPr>
          <p:cNvCxnSpPr>
            <a:cxnSpLocks/>
          </p:cNvCxnSpPr>
          <p:nvPr/>
        </p:nvCxnSpPr>
        <p:spPr>
          <a:xfrm flipV="1">
            <a:off x="1806188" y="6158932"/>
            <a:ext cx="5209092" cy="13487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0611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en-US" altLang="ko-KR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3622B4-00C0-46B1-90CC-4D326FAD2351}"/>
              </a:ext>
            </a:extLst>
          </p:cNvPr>
          <p:cNvSpPr/>
          <p:nvPr/>
        </p:nvSpPr>
        <p:spPr>
          <a:xfrm>
            <a:off x="2339752" y="2132856"/>
            <a:ext cx="3240360" cy="3505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F534ED-B3C6-44A9-A1B8-40E592DE65F0}"/>
              </a:ext>
            </a:extLst>
          </p:cNvPr>
          <p:cNvSpPr/>
          <p:nvPr/>
        </p:nvSpPr>
        <p:spPr>
          <a:xfrm>
            <a:off x="1403648" y="2132856"/>
            <a:ext cx="2232248" cy="3096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1219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en-US" altLang="ko-KR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D3260C-F452-4BE1-B74D-1B23B2D48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407" y="1856233"/>
            <a:ext cx="3590925" cy="219075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0C16B6F-F811-49FE-9220-B4DD2F044302}"/>
              </a:ext>
            </a:extLst>
          </p:cNvPr>
          <p:cNvSpPr/>
          <p:nvPr/>
        </p:nvSpPr>
        <p:spPr>
          <a:xfrm>
            <a:off x="5004047" y="3219100"/>
            <a:ext cx="2973644" cy="8793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B6B77E-A968-420A-9D76-5CD61B943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64" y="2060848"/>
            <a:ext cx="2854425" cy="18002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EB8874C-DB82-47AE-B795-3644406B6293}"/>
              </a:ext>
            </a:extLst>
          </p:cNvPr>
          <p:cNvSpPr/>
          <p:nvPr/>
        </p:nvSpPr>
        <p:spPr>
          <a:xfrm>
            <a:off x="3944413" y="2636912"/>
            <a:ext cx="596674" cy="57606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62586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FE4892D-5758-40FC-AFAD-95A128A2416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3437806" y="2072898"/>
            <a:ext cx="1854274" cy="31107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FF1E59-13F2-4F29-B18A-0044F7EFE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2073592"/>
            <a:ext cx="1962150" cy="3228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24B3DC-C98E-4AB4-A7B1-A861F3F06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956" y="2072898"/>
            <a:ext cx="1854274" cy="3177267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7BD5B6-C8FC-47AF-8679-A0DB3FC1621D}"/>
              </a:ext>
            </a:extLst>
          </p:cNvPr>
          <p:cNvSpPr/>
          <p:nvPr/>
        </p:nvSpPr>
        <p:spPr>
          <a:xfrm>
            <a:off x="1475656" y="4271780"/>
            <a:ext cx="1118192" cy="2160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1648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그림 67">
            <a:extLst>
              <a:ext uri="{FF2B5EF4-FFF2-40B4-BE49-F238E27FC236}">
                <a16:creationId xmlns:a16="http://schemas.microsoft.com/office/drawing/2014/main" id="{60207F21-CB61-48F2-885B-CA3CF8E62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292" y="4606867"/>
            <a:ext cx="690805" cy="56964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E0B6DA2-660D-4C02-9350-F699A1E44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699" y="2599981"/>
            <a:ext cx="989892" cy="93904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연구진행사항</a:t>
            </a:r>
            <a:r>
              <a:rPr kumimoji="1" lang="en-US" altLang="ko-KR" dirty="0"/>
              <a:t>(1/17)-Overview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1"/>
            <a:r>
              <a:rPr kumimoji="1" lang="ko-KR" altLang="en-US" dirty="0">
                <a:latin typeface="+mn-ea"/>
              </a:rPr>
              <a:t>본 연구실의 </a:t>
            </a:r>
            <a:r>
              <a:rPr kumimoji="1" lang="ko-KR" altLang="en-US" dirty="0" err="1">
                <a:latin typeface="+mn-ea"/>
              </a:rPr>
              <a:t>스마트팜</a:t>
            </a:r>
            <a:r>
              <a:rPr kumimoji="1" lang="ko-KR" altLang="en-US" dirty="0">
                <a:latin typeface="+mn-ea"/>
              </a:rPr>
              <a:t> 시스템의 구성</a:t>
            </a:r>
            <a:endParaRPr kumimoji="1" lang="en-US" altLang="ko-KR" dirty="0">
              <a:latin typeface="+mn-ea"/>
            </a:endParaRPr>
          </a:p>
          <a:p>
            <a:pPr marL="594360" lvl="2" indent="0">
              <a:buNone/>
            </a:pPr>
            <a:r>
              <a:rPr kumimoji="1" lang="ko-KR" altLang="en-US" dirty="0">
                <a:latin typeface="+mn-ea"/>
              </a:rPr>
              <a:t> </a:t>
            </a:r>
            <a:endParaRPr kumimoji="1" lang="en-US" altLang="ko-KR" dirty="0">
              <a:latin typeface="+mn-ea"/>
            </a:endParaRPr>
          </a:p>
          <a:p>
            <a:pPr marL="0" indent="0">
              <a:buNone/>
            </a:pPr>
            <a:endParaRPr kumimoji="1" lang="en-US" altLang="ko-KR" dirty="0">
              <a:latin typeface="+mj-ea"/>
              <a:ea typeface="+mj-ea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F80F2073-9A15-427E-B4BC-D9EC6FC35DAD}"/>
              </a:ext>
            </a:extLst>
          </p:cNvPr>
          <p:cNvSpPr/>
          <p:nvPr/>
        </p:nvSpPr>
        <p:spPr>
          <a:xfrm>
            <a:off x="1321400" y="3409224"/>
            <a:ext cx="1287138" cy="4742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웹브라우저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0D74ED5-3B08-4754-82E1-A4954F0310A5}"/>
              </a:ext>
            </a:extLst>
          </p:cNvPr>
          <p:cNvSpPr/>
          <p:nvPr/>
        </p:nvSpPr>
        <p:spPr>
          <a:xfrm>
            <a:off x="4982047" y="3475192"/>
            <a:ext cx="1195488" cy="232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데이터 전달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61E8C0E-BF8A-45FB-8E14-9F7A010433E0}"/>
              </a:ext>
            </a:extLst>
          </p:cNvPr>
          <p:cNvSpPr/>
          <p:nvPr/>
        </p:nvSpPr>
        <p:spPr>
          <a:xfrm>
            <a:off x="226579" y="2615548"/>
            <a:ext cx="1351097" cy="46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원격 제어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 데이터 확인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3BD1F0F-0F1F-466F-A557-57D87E9A5FA4}"/>
              </a:ext>
            </a:extLst>
          </p:cNvPr>
          <p:cNvSpPr/>
          <p:nvPr/>
        </p:nvSpPr>
        <p:spPr>
          <a:xfrm>
            <a:off x="3577633" y="3522265"/>
            <a:ext cx="1287140" cy="5088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농장 서버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F7D459E-0034-4234-B2FB-87DC31126BBE}"/>
              </a:ext>
            </a:extLst>
          </p:cNvPr>
          <p:cNvSpPr/>
          <p:nvPr/>
        </p:nvSpPr>
        <p:spPr>
          <a:xfrm>
            <a:off x="4777560" y="5703163"/>
            <a:ext cx="990021" cy="364006"/>
          </a:xfrm>
          <a:prstGeom prst="roundRect">
            <a:avLst/>
          </a:prstGeom>
          <a:noFill/>
          <a:ln w="38100">
            <a:solidFill>
              <a:srgbClr val="6AC6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액츄에이터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17379DAE-9D08-4006-BFF1-7AA054C2E2CB}"/>
              </a:ext>
            </a:extLst>
          </p:cNvPr>
          <p:cNvSpPr/>
          <p:nvPr/>
        </p:nvSpPr>
        <p:spPr>
          <a:xfrm>
            <a:off x="3680802" y="5695759"/>
            <a:ext cx="1001470" cy="38276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센서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B6EE41A-A97E-4ACD-9413-4A0791BEAE5B}"/>
              </a:ext>
            </a:extLst>
          </p:cNvPr>
          <p:cNvCxnSpPr>
            <a:cxnSpLocks/>
          </p:cNvCxnSpPr>
          <p:nvPr/>
        </p:nvCxnSpPr>
        <p:spPr>
          <a:xfrm flipV="1">
            <a:off x="4570871" y="5374489"/>
            <a:ext cx="0" cy="3015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5A7AD64-7726-44E7-9DCC-59F09E128784}"/>
              </a:ext>
            </a:extLst>
          </p:cNvPr>
          <p:cNvCxnSpPr>
            <a:cxnSpLocks/>
          </p:cNvCxnSpPr>
          <p:nvPr/>
        </p:nvCxnSpPr>
        <p:spPr>
          <a:xfrm>
            <a:off x="4931844" y="5430973"/>
            <a:ext cx="0" cy="254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B0162C2-5F01-4B7C-8483-D62BEBBC6344}"/>
              </a:ext>
            </a:extLst>
          </p:cNvPr>
          <p:cNvSpPr/>
          <p:nvPr/>
        </p:nvSpPr>
        <p:spPr>
          <a:xfrm>
            <a:off x="3714206" y="5410418"/>
            <a:ext cx="1080106" cy="279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데이터 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EDAF50-17C0-408F-90DE-7C8120BEE06E}"/>
              </a:ext>
            </a:extLst>
          </p:cNvPr>
          <p:cNvSpPr/>
          <p:nvPr/>
        </p:nvSpPr>
        <p:spPr>
          <a:xfrm>
            <a:off x="4715260" y="5404130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제어 신호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4EF8CF64-70EC-44F4-8B7D-E6E37B03ADFE}"/>
              </a:ext>
            </a:extLst>
          </p:cNvPr>
          <p:cNvSpPr/>
          <p:nvPr/>
        </p:nvSpPr>
        <p:spPr>
          <a:xfrm>
            <a:off x="2623535" y="5303588"/>
            <a:ext cx="1676888" cy="46454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농장 </a:t>
            </a:r>
            <a:r>
              <a:rPr lang="en-US" altLang="ko-KR" sz="1200" b="1" dirty="0">
                <a:solidFill>
                  <a:schemeClr val="tx1"/>
                </a:solidFill>
              </a:rPr>
              <a:t>DB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59833BF-8B1B-443D-9416-4A6D20952582}"/>
              </a:ext>
            </a:extLst>
          </p:cNvPr>
          <p:cNvCxnSpPr>
            <a:cxnSpLocks/>
          </p:cNvCxnSpPr>
          <p:nvPr/>
        </p:nvCxnSpPr>
        <p:spPr>
          <a:xfrm flipV="1">
            <a:off x="2558506" y="3229313"/>
            <a:ext cx="934402" cy="3426"/>
          </a:xfrm>
          <a:prstGeom prst="straightConnector1">
            <a:avLst/>
          </a:prstGeom>
          <a:ln>
            <a:prstDash val="solid"/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8B7AE6-2DE1-4295-86E6-02430D917D7E}"/>
              </a:ext>
            </a:extLst>
          </p:cNvPr>
          <p:cNvSpPr/>
          <p:nvPr/>
        </p:nvSpPr>
        <p:spPr>
          <a:xfrm>
            <a:off x="2558506" y="4027180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솔벨브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제어기록 </a:t>
            </a: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CB893E5-7645-48F8-B14A-007C2D436E39}"/>
              </a:ext>
            </a:extLst>
          </p:cNvPr>
          <p:cNvCxnSpPr>
            <a:cxnSpLocks/>
          </p:cNvCxnSpPr>
          <p:nvPr/>
        </p:nvCxnSpPr>
        <p:spPr>
          <a:xfrm>
            <a:off x="5090647" y="3193727"/>
            <a:ext cx="1501175" cy="0"/>
          </a:xfrm>
          <a:prstGeom prst="straightConnector1">
            <a:avLst/>
          </a:prstGeom>
          <a:ln>
            <a:prstDash val="sysDash"/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054D7DE-47D1-47B2-93BE-5AEB8A36CEE5}"/>
              </a:ext>
            </a:extLst>
          </p:cNvPr>
          <p:cNvCxnSpPr>
            <a:cxnSpLocks/>
          </p:cNvCxnSpPr>
          <p:nvPr/>
        </p:nvCxnSpPr>
        <p:spPr>
          <a:xfrm>
            <a:off x="7236296" y="3738754"/>
            <a:ext cx="0" cy="462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80667CB-0D94-463F-8E22-B9E5A3AE793F}"/>
              </a:ext>
            </a:extLst>
          </p:cNvPr>
          <p:cNvSpPr/>
          <p:nvPr/>
        </p:nvSpPr>
        <p:spPr>
          <a:xfrm>
            <a:off x="7428259" y="3787913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센서 데이터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조회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E574F6-62BF-4438-9E40-85BF57C4D16B}"/>
              </a:ext>
            </a:extLst>
          </p:cNvPr>
          <p:cNvSpPr/>
          <p:nvPr/>
        </p:nvSpPr>
        <p:spPr>
          <a:xfrm>
            <a:off x="6012433" y="3778399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센서 데이터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저장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D816DF5A-0508-4E4B-A337-6442DBDF3289}"/>
              </a:ext>
            </a:extLst>
          </p:cNvPr>
          <p:cNvSpPr/>
          <p:nvPr/>
        </p:nvSpPr>
        <p:spPr>
          <a:xfrm>
            <a:off x="4130261" y="5102108"/>
            <a:ext cx="1287140" cy="3171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아두이노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5B969E02-94A0-42C7-BB7C-04FA6EBBD148}"/>
              </a:ext>
            </a:extLst>
          </p:cNvPr>
          <p:cNvSpPr/>
          <p:nvPr/>
        </p:nvSpPr>
        <p:spPr>
          <a:xfrm>
            <a:off x="6244015" y="2045941"/>
            <a:ext cx="2442785" cy="3158166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86CF117D-C21F-425F-90B1-A99A4CF6E74C}"/>
              </a:ext>
            </a:extLst>
          </p:cNvPr>
          <p:cNvSpPr/>
          <p:nvPr/>
        </p:nvSpPr>
        <p:spPr>
          <a:xfrm>
            <a:off x="6492362" y="1997799"/>
            <a:ext cx="1873099" cy="5141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항공대 </a:t>
            </a:r>
            <a:r>
              <a:rPr lang="ko-KR" altLang="en-US" b="1" dirty="0" err="1">
                <a:solidFill>
                  <a:srgbClr val="0070C0"/>
                </a:solidFill>
              </a:rPr>
              <a:t>서버룸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45D9596D-282E-45C6-81F0-E8C24DF538D3}"/>
              </a:ext>
            </a:extLst>
          </p:cNvPr>
          <p:cNvCxnSpPr>
            <a:cxnSpLocks/>
          </p:cNvCxnSpPr>
          <p:nvPr/>
        </p:nvCxnSpPr>
        <p:spPr>
          <a:xfrm>
            <a:off x="4665467" y="3867990"/>
            <a:ext cx="168398" cy="683503"/>
          </a:xfrm>
          <a:prstGeom prst="straightConnector1">
            <a:avLst/>
          </a:prstGeom>
          <a:ln>
            <a:solidFill>
              <a:srgbClr val="6AC6DC"/>
            </a:solidFill>
            <a:prstDash val="dashDot"/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438E850-FB81-4EBC-A4AD-833D242CB3EE}"/>
              </a:ext>
            </a:extLst>
          </p:cNvPr>
          <p:cNvSpPr/>
          <p:nvPr/>
        </p:nvSpPr>
        <p:spPr>
          <a:xfrm>
            <a:off x="4443740" y="3969466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데이터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송수신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267D0FD1-A9C9-45A1-BDF5-A7E424BDAC2E}"/>
              </a:ext>
            </a:extLst>
          </p:cNvPr>
          <p:cNvSpPr/>
          <p:nvPr/>
        </p:nvSpPr>
        <p:spPr>
          <a:xfrm>
            <a:off x="2915332" y="2077791"/>
            <a:ext cx="3112065" cy="4246570"/>
          </a:xfrm>
          <a:prstGeom prst="roundRect">
            <a:avLst/>
          </a:prstGeom>
          <a:noFill/>
          <a:ln w="38100">
            <a:solidFill>
              <a:srgbClr val="DF72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77842710-A4CF-4348-837D-03681447FC46}"/>
              </a:ext>
            </a:extLst>
          </p:cNvPr>
          <p:cNvSpPr/>
          <p:nvPr/>
        </p:nvSpPr>
        <p:spPr>
          <a:xfrm>
            <a:off x="3474539" y="2045911"/>
            <a:ext cx="1873099" cy="5141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DF7221"/>
                </a:solidFill>
              </a:rPr>
              <a:t>농장</a:t>
            </a:r>
            <a:endParaRPr lang="en-US" altLang="ko-KR" b="1" dirty="0">
              <a:solidFill>
                <a:srgbClr val="DF7221"/>
              </a:solidFill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D4BA35B-3273-49B7-A801-42A6FAF0B198}"/>
              </a:ext>
            </a:extLst>
          </p:cNvPr>
          <p:cNvCxnSpPr>
            <a:cxnSpLocks/>
          </p:cNvCxnSpPr>
          <p:nvPr/>
        </p:nvCxnSpPr>
        <p:spPr>
          <a:xfrm flipV="1">
            <a:off x="3650552" y="3889503"/>
            <a:ext cx="204645" cy="653396"/>
          </a:xfrm>
          <a:prstGeom prst="straightConnector1">
            <a:avLst/>
          </a:prstGeom>
          <a:ln>
            <a:prstDash val="solid"/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7" name="그림 146">
            <a:extLst>
              <a:ext uri="{FF2B5EF4-FFF2-40B4-BE49-F238E27FC236}">
                <a16:creationId xmlns:a16="http://schemas.microsoft.com/office/drawing/2014/main" id="{E16D7442-81BA-412A-96AD-9803ECF7B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3" y="3141512"/>
            <a:ext cx="1075370" cy="1133275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6478C2-586B-4CBE-A39A-484855566F47}"/>
              </a:ext>
            </a:extLst>
          </p:cNvPr>
          <p:cNvSpPr/>
          <p:nvPr/>
        </p:nvSpPr>
        <p:spPr>
          <a:xfrm>
            <a:off x="-102832" y="4138234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client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45B0FC2B-F55F-45DD-AB94-7FB1B124A9A3}"/>
              </a:ext>
            </a:extLst>
          </p:cNvPr>
          <p:cNvCxnSpPr>
            <a:cxnSpLocks/>
          </p:cNvCxnSpPr>
          <p:nvPr/>
        </p:nvCxnSpPr>
        <p:spPr>
          <a:xfrm flipH="1">
            <a:off x="6591822" y="5630647"/>
            <a:ext cx="445540" cy="0"/>
          </a:xfrm>
          <a:prstGeom prst="straightConnector1">
            <a:avLst/>
          </a:prstGeom>
          <a:ln>
            <a:solidFill>
              <a:srgbClr val="00B0F0"/>
            </a:solidFill>
            <a:prstDash val="dashDot"/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43C2BF9B-8431-424A-B602-128E7A085730}"/>
              </a:ext>
            </a:extLst>
          </p:cNvPr>
          <p:cNvCxnSpPr>
            <a:cxnSpLocks/>
          </p:cNvCxnSpPr>
          <p:nvPr/>
        </p:nvCxnSpPr>
        <p:spPr>
          <a:xfrm>
            <a:off x="6591822" y="5910299"/>
            <a:ext cx="445540" cy="0"/>
          </a:xfrm>
          <a:prstGeom prst="straightConnector1">
            <a:avLst/>
          </a:prstGeom>
          <a:ln>
            <a:prstDash val="sysDash"/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E27AC4CA-BE20-4833-8DFD-C23499BEB25A}"/>
              </a:ext>
            </a:extLst>
          </p:cNvPr>
          <p:cNvCxnSpPr>
            <a:cxnSpLocks/>
          </p:cNvCxnSpPr>
          <p:nvPr/>
        </p:nvCxnSpPr>
        <p:spPr>
          <a:xfrm>
            <a:off x="6591822" y="6197243"/>
            <a:ext cx="427874" cy="0"/>
          </a:xfrm>
          <a:prstGeom prst="straightConnector1">
            <a:avLst/>
          </a:prstGeom>
          <a:ln>
            <a:prstDash val="solid"/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AE65A774-6CF4-4C4F-8C25-E70A07CC158F}"/>
              </a:ext>
            </a:extLst>
          </p:cNvPr>
          <p:cNvSpPr/>
          <p:nvPr/>
        </p:nvSpPr>
        <p:spPr>
          <a:xfrm>
            <a:off x="6911339" y="5430845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블루투스 통신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9C688A0-17B2-4D7D-B825-4DD6D86366E6}"/>
              </a:ext>
            </a:extLst>
          </p:cNvPr>
          <p:cNvSpPr/>
          <p:nvPr/>
        </p:nvSpPr>
        <p:spPr>
          <a:xfrm>
            <a:off x="6848900" y="5717006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인터넷 통신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99838AF-441E-468B-B5E3-E2A8DEEA3765}"/>
              </a:ext>
            </a:extLst>
          </p:cNvPr>
          <p:cNvSpPr/>
          <p:nvPr/>
        </p:nvSpPr>
        <p:spPr>
          <a:xfrm>
            <a:off x="6775669" y="6007595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내부 통신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A0FC160-695D-4733-9696-E8422F9A0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2174" y="2464638"/>
            <a:ext cx="1261190" cy="1179626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5AC28F0-DA6C-435F-A5CE-F3FD29889ABF}"/>
              </a:ext>
            </a:extLst>
          </p:cNvPr>
          <p:cNvCxnSpPr>
            <a:cxnSpLocks/>
          </p:cNvCxnSpPr>
          <p:nvPr/>
        </p:nvCxnSpPr>
        <p:spPr>
          <a:xfrm flipH="1">
            <a:off x="980466" y="3193727"/>
            <a:ext cx="508989" cy="353907"/>
          </a:xfrm>
          <a:prstGeom prst="straightConnector1">
            <a:avLst/>
          </a:prstGeom>
          <a:ln>
            <a:prstDash val="sysDash"/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60DAE6-3D85-459E-986B-303FAD7E259D}"/>
              </a:ext>
            </a:extLst>
          </p:cNvPr>
          <p:cNvGrpSpPr/>
          <p:nvPr/>
        </p:nvGrpSpPr>
        <p:grpSpPr>
          <a:xfrm>
            <a:off x="6694366" y="4244304"/>
            <a:ext cx="1512164" cy="1113219"/>
            <a:chOff x="6652440" y="1834190"/>
            <a:chExt cx="1512164" cy="1113219"/>
          </a:xfrm>
        </p:grpSpPr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AAFA6788-60B3-4396-B7F4-A183CA84769F}"/>
                </a:ext>
              </a:extLst>
            </p:cNvPr>
            <p:cNvSpPr/>
            <p:nvPr/>
          </p:nvSpPr>
          <p:spPr>
            <a:xfrm>
              <a:off x="6652440" y="2433303"/>
              <a:ext cx="1512164" cy="5141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KAU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DB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C7F1D7AC-41FD-4694-BEAC-F4C9CBC59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78305" y="1834190"/>
              <a:ext cx="683475" cy="755574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4C0FC0F4-7CDA-4BDB-874C-1DB11507E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5550" y="4566943"/>
            <a:ext cx="729647" cy="80661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8687325-0C44-403E-9608-7BA9921280EF}"/>
              </a:ext>
            </a:extLst>
          </p:cNvPr>
          <p:cNvGrpSpPr/>
          <p:nvPr/>
        </p:nvGrpSpPr>
        <p:grpSpPr>
          <a:xfrm>
            <a:off x="6889056" y="2478345"/>
            <a:ext cx="1066352" cy="1220126"/>
            <a:chOff x="7062538" y="3225872"/>
            <a:chExt cx="1145824" cy="1438928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DC5840D-4FDE-42DD-A923-60262250D769}"/>
                </a:ext>
              </a:extLst>
            </p:cNvPr>
            <p:cNvSpPr/>
            <p:nvPr/>
          </p:nvSpPr>
          <p:spPr>
            <a:xfrm>
              <a:off x="7062538" y="4330071"/>
              <a:ext cx="1145824" cy="33472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KAU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서버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E4CA8EA-57D4-49CD-9646-05645E70E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2038" y="3225872"/>
              <a:ext cx="704571" cy="1099237"/>
            </a:xfrm>
            <a:prstGeom prst="rect">
              <a:avLst/>
            </a:prstGeom>
          </p:spPr>
        </p:pic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A6C4D00-1455-4A6C-A23F-7F71CEEBB8C9}"/>
              </a:ext>
            </a:extLst>
          </p:cNvPr>
          <p:cNvCxnSpPr>
            <a:cxnSpLocks/>
          </p:cNvCxnSpPr>
          <p:nvPr/>
        </p:nvCxnSpPr>
        <p:spPr>
          <a:xfrm rot="10800000">
            <a:off x="7643297" y="3738755"/>
            <a:ext cx="0" cy="462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05303A-F069-460E-AE88-66E5AD8AEEE6}"/>
              </a:ext>
            </a:extLst>
          </p:cNvPr>
          <p:cNvSpPr/>
          <p:nvPr/>
        </p:nvSpPr>
        <p:spPr>
          <a:xfrm>
            <a:off x="2220847" y="3331474"/>
            <a:ext cx="1440159" cy="3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요청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응답</a:t>
            </a:r>
          </a:p>
        </p:txBody>
      </p:sp>
    </p:spTree>
    <p:extLst>
      <p:ext uri="{BB962C8B-B14F-4D97-AF65-F5344CB8AC3E}">
        <p14:creationId xmlns:p14="http://schemas.microsoft.com/office/powerpoint/2010/main" val="14201589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en-US" altLang="ko-KR" dirty="0">
              <a:latin typeface="+mj-ea"/>
              <a:ea typeface="+mj-ea"/>
            </a:endParaRPr>
          </a:p>
        </p:txBody>
      </p:sp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31D7D8F-45EB-4918-B1BD-DC52BB461CCC}"/>
              </a:ext>
            </a:extLst>
          </p:cNvPr>
          <p:cNvSpPr/>
          <p:nvPr/>
        </p:nvSpPr>
        <p:spPr>
          <a:xfrm>
            <a:off x="2987824" y="3717032"/>
            <a:ext cx="3168352" cy="1800200"/>
          </a:xfrm>
          <a:prstGeom prst="flowChartManualInpu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순서도: 수동 입력 7">
            <a:extLst>
              <a:ext uri="{FF2B5EF4-FFF2-40B4-BE49-F238E27FC236}">
                <a16:creationId xmlns:a16="http://schemas.microsoft.com/office/drawing/2014/main" id="{B434E26B-849D-468B-9FBF-A7B37D571225}"/>
              </a:ext>
            </a:extLst>
          </p:cNvPr>
          <p:cNvSpPr/>
          <p:nvPr/>
        </p:nvSpPr>
        <p:spPr>
          <a:xfrm>
            <a:off x="2195736" y="2276872"/>
            <a:ext cx="1368152" cy="1584176"/>
          </a:xfrm>
          <a:prstGeom prst="flowChartManualInpu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D653F2-A978-4C9E-8F12-14847A949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67" y="3738826"/>
            <a:ext cx="4133850" cy="3281958"/>
          </a:xfrm>
          <a:prstGeom prst="rect">
            <a:avLst/>
          </a:prstGeom>
        </p:spPr>
      </p:pic>
      <p:sp>
        <p:nvSpPr>
          <p:cNvPr id="7" name="순서도: 수동 입력 6">
            <a:extLst>
              <a:ext uri="{FF2B5EF4-FFF2-40B4-BE49-F238E27FC236}">
                <a16:creationId xmlns:a16="http://schemas.microsoft.com/office/drawing/2014/main" id="{C44B129E-566A-4802-939E-49B19C77225A}"/>
              </a:ext>
            </a:extLst>
          </p:cNvPr>
          <p:cNvSpPr/>
          <p:nvPr/>
        </p:nvSpPr>
        <p:spPr>
          <a:xfrm>
            <a:off x="6508575" y="1781160"/>
            <a:ext cx="3184376" cy="524824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BC17FC-0276-449D-9E27-33A7F9820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2425173"/>
            <a:ext cx="4133850" cy="26384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694551-52EF-4D2B-BBA6-5A176396EA2A}"/>
              </a:ext>
            </a:extLst>
          </p:cNvPr>
          <p:cNvSpPr/>
          <p:nvPr/>
        </p:nvSpPr>
        <p:spPr>
          <a:xfrm>
            <a:off x="1539567" y="4149080"/>
            <a:ext cx="4133850" cy="4082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Game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1B6479-2842-4302-8CD2-E4D13D5A5947}"/>
              </a:ext>
            </a:extLst>
          </p:cNvPr>
          <p:cNvSpPr/>
          <p:nvPr/>
        </p:nvSpPr>
        <p:spPr>
          <a:xfrm>
            <a:off x="1540448" y="1710145"/>
            <a:ext cx="4133850" cy="4082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Match making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967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F2935526-493E-4355-890B-4D8CEDD66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-17896"/>
            <a:ext cx="1941109" cy="1034792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922646-C7E4-41E6-9A92-1D551222A5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94132" y="1283257"/>
            <a:ext cx="8038308" cy="4126171"/>
          </a:xfrm>
        </p:spPr>
        <p:txBody>
          <a:bodyPr>
            <a:normAutofit/>
          </a:bodyPr>
          <a:lstStyle/>
          <a:p>
            <a:r>
              <a:rPr lang="ko-KR" altLang="en-US" sz="2400" dirty="0" err="1">
                <a:latin typeface="+mn-ea"/>
                <a:sym typeface="Wingdings" panose="05000000000000000000" pitchFamily="2" charset="2"/>
              </a:rPr>
              <a:t>스마트팜</a:t>
            </a:r>
            <a:r>
              <a:rPr lang="ko-KR" altLang="en-US" sz="2400" dirty="0">
                <a:latin typeface="+mn-ea"/>
                <a:sym typeface="Wingdings" panose="05000000000000000000" pitchFamily="2" charset="2"/>
              </a:rPr>
              <a:t> 시스템의 센서</a:t>
            </a:r>
            <a:endParaRPr lang="en-US" altLang="ko-KR" sz="2400" dirty="0"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농장에서 작물재배에 영향을 끼치는 온도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,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습도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,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강수량 등을 센서가 전기신호로 바꾸고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아두이노가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이를 받아 사람이 알 수 있는 수치로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바꿔줌</a:t>
            </a:r>
            <a:endParaRPr lang="en-US" altLang="ko-KR" sz="1800" dirty="0">
              <a:latin typeface="+mn-ea"/>
              <a:sym typeface="Wingdings" panose="05000000000000000000" pitchFamily="2" charset="2"/>
            </a:endParaRPr>
          </a:p>
          <a:p>
            <a:pPr marL="274320" lvl="1" indent="0">
              <a:buNone/>
            </a:pPr>
            <a:endParaRPr lang="en-US" altLang="ko-KR" sz="1800" dirty="0">
              <a:latin typeface="+mn-ea"/>
              <a:sym typeface="Wingdings" panose="05000000000000000000" pitchFamily="2" charset="2"/>
            </a:endParaRPr>
          </a:p>
          <a:p>
            <a:pPr lvl="1"/>
            <a:endParaRPr lang="en-US" altLang="ko-KR" sz="1800" dirty="0">
              <a:latin typeface="+mn-ea"/>
              <a:sym typeface="Wingdings" panose="05000000000000000000" pitchFamily="2" charset="2"/>
            </a:endParaRPr>
          </a:p>
          <a:p>
            <a:pPr lvl="1"/>
            <a:endParaRPr lang="en-US" altLang="ko-KR" sz="2100" dirty="0">
              <a:latin typeface="+mn-ea"/>
              <a:sym typeface="Wingdings" panose="05000000000000000000" pitchFamily="2" charset="2"/>
            </a:endParaRPr>
          </a:p>
          <a:p>
            <a:pPr lvl="1"/>
            <a:endParaRPr lang="en-US" altLang="ko-KR" sz="2100" dirty="0">
              <a:latin typeface="+mn-ea"/>
              <a:sym typeface="Wingdings" panose="05000000000000000000" pitchFamily="2" charset="2"/>
            </a:endParaRPr>
          </a:p>
          <a:p>
            <a:pPr marL="274320" lvl="1" indent="0">
              <a:buNone/>
            </a:pPr>
            <a:endParaRPr lang="en-US" altLang="ko-KR" sz="1800" dirty="0">
              <a:latin typeface="+mn-ea"/>
              <a:sym typeface="Wingdings" panose="05000000000000000000" pitchFamily="2" charset="2"/>
            </a:endParaRPr>
          </a:p>
          <a:p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lvl="1"/>
            <a:endParaRPr lang="en-US" altLang="ko-KR" sz="2100" dirty="0">
              <a:latin typeface="+mn-ea"/>
              <a:sym typeface="Wingdings" panose="05000000000000000000" pitchFamily="2" charset="2"/>
            </a:endParaRPr>
          </a:p>
          <a:p>
            <a:endParaRPr lang="en-US" altLang="ko-KR" sz="2400" dirty="0">
              <a:latin typeface="+mn-ea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lvl="2"/>
            <a:endParaRPr lang="en-US" altLang="ko-KR" sz="1800" dirty="0">
              <a:latin typeface="+mn-ea"/>
              <a:sym typeface="Wingdings" panose="05000000000000000000" pitchFamily="2" charset="2"/>
            </a:endParaRPr>
          </a:p>
          <a:p>
            <a:endParaRPr lang="en-US" altLang="ko-KR" sz="2400" dirty="0">
              <a:latin typeface="+mn-ea"/>
              <a:sym typeface="Wingdings" panose="05000000000000000000" pitchFamily="2" charset="2"/>
            </a:endParaRPr>
          </a:p>
          <a:p>
            <a:endParaRPr lang="en-US" altLang="ko-KR" sz="28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7F3A9-18C4-40D3-A0FB-63DC281A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47" y="6356350"/>
            <a:ext cx="1981200" cy="365760"/>
          </a:xfrm>
        </p:spPr>
        <p:txBody>
          <a:bodyPr/>
          <a:lstStyle/>
          <a:p>
            <a:fld id="{3F6A5B76-BF21-4D27-8002-507568C3E27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0D71A7B9-7C02-42C1-9A0E-A6FBB0C5E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9" y="152400"/>
            <a:ext cx="8229600" cy="9906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연구진행사항</a:t>
            </a:r>
            <a:r>
              <a:rPr lang="en-US" altLang="ko-KR" dirty="0">
                <a:latin typeface="+mn-ea"/>
              </a:rPr>
              <a:t>(2/17) – </a:t>
            </a:r>
            <a:r>
              <a:rPr lang="ko-KR" altLang="en-US" dirty="0" err="1">
                <a:latin typeface="+mn-ea"/>
              </a:rPr>
              <a:t>스마트팜의</a:t>
            </a:r>
            <a:r>
              <a:rPr lang="ko-KR" altLang="en-US" dirty="0">
                <a:latin typeface="+mn-ea"/>
              </a:rPr>
              <a:t> 센서</a:t>
            </a:r>
            <a:endParaRPr lang="en-US" altLang="ko-KR" dirty="0">
              <a:latin typeface="+mn-ea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29ED21B-A231-4079-8C4E-8323F999E59F}"/>
              </a:ext>
            </a:extLst>
          </p:cNvPr>
          <p:cNvCxnSpPr>
            <a:cxnSpLocks/>
          </p:cNvCxnSpPr>
          <p:nvPr/>
        </p:nvCxnSpPr>
        <p:spPr>
          <a:xfrm>
            <a:off x="6974134" y="6100190"/>
            <a:ext cx="591306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96450845-4AEB-42E8-8F1D-909025CAF1AB}"/>
              </a:ext>
            </a:extLst>
          </p:cNvPr>
          <p:cNvSpPr/>
          <p:nvPr/>
        </p:nvSpPr>
        <p:spPr>
          <a:xfrm>
            <a:off x="6983606" y="5696331"/>
            <a:ext cx="581834" cy="29033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4684B90-3541-4134-8F26-A8016A41CA90}"/>
              </a:ext>
            </a:extLst>
          </p:cNvPr>
          <p:cNvSpPr/>
          <p:nvPr/>
        </p:nvSpPr>
        <p:spPr>
          <a:xfrm>
            <a:off x="6974134" y="5730491"/>
            <a:ext cx="2072123" cy="202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 전원 공급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6561DED-3295-49EA-A5F9-604DDADEA4DF}"/>
              </a:ext>
            </a:extLst>
          </p:cNvPr>
          <p:cNvSpPr/>
          <p:nvPr/>
        </p:nvSpPr>
        <p:spPr>
          <a:xfrm>
            <a:off x="7105282" y="5975156"/>
            <a:ext cx="2072123" cy="202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 블루투스 통신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DD4FC44-C5F5-4388-B340-723D179A3D5B}"/>
              </a:ext>
            </a:extLst>
          </p:cNvPr>
          <p:cNvCxnSpPr>
            <a:cxnSpLocks/>
          </p:cNvCxnSpPr>
          <p:nvPr/>
        </p:nvCxnSpPr>
        <p:spPr>
          <a:xfrm>
            <a:off x="2267744" y="3379406"/>
            <a:ext cx="3845771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CB02194-FC2B-4955-8062-A5DD05344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745" y="3722941"/>
            <a:ext cx="1182122" cy="1524485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D7A170-1D72-4596-A973-ECD93D5C33B4}"/>
              </a:ext>
            </a:extLst>
          </p:cNvPr>
          <p:cNvSpPr/>
          <p:nvPr/>
        </p:nvSpPr>
        <p:spPr>
          <a:xfrm>
            <a:off x="338138" y="2941981"/>
            <a:ext cx="1777807" cy="3171707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CAB3C8-1F07-4F4F-8064-314492424B8D}"/>
              </a:ext>
            </a:extLst>
          </p:cNvPr>
          <p:cNvSpPr/>
          <p:nvPr/>
        </p:nvSpPr>
        <p:spPr>
          <a:xfrm>
            <a:off x="661239" y="3038402"/>
            <a:ext cx="1019123" cy="84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백엽상 내부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80097F-1ECC-4217-8F0F-3B697CC43640}"/>
              </a:ext>
            </a:extLst>
          </p:cNvPr>
          <p:cNvSpPr/>
          <p:nvPr/>
        </p:nvSpPr>
        <p:spPr>
          <a:xfrm>
            <a:off x="503138" y="3735819"/>
            <a:ext cx="1420739" cy="9070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Arduino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+</a:t>
            </a:r>
            <a:r>
              <a:rPr lang="ko-KR" altLang="en-US" sz="1000" b="1" dirty="0">
                <a:solidFill>
                  <a:schemeClr val="tx1"/>
                </a:solidFill>
              </a:rPr>
              <a:t>토양내 습도센서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+</a:t>
            </a:r>
            <a:r>
              <a:rPr lang="ko-KR" altLang="en-US" sz="1000" b="1" dirty="0">
                <a:solidFill>
                  <a:schemeClr val="tx1"/>
                </a:solidFill>
              </a:rPr>
              <a:t>토양내 온도센서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+</a:t>
            </a:r>
            <a:r>
              <a:rPr lang="ko-KR" altLang="en-US" sz="1000" b="1" dirty="0">
                <a:solidFill>
                  <a:schemeClr val="tx1"/>
                </a:solidFill>
              </a:rPr>
              <a:t>전압 센서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+</a:t>
            </a:r>
            <a:r>
              <a:rPr lang="ko-KR" altLang="en-US" sz="1000" b="1" dirty="0">
                <a:solidFill>
                  <a:schemeClr val="tx1"/>
                </a:solidFill>
              </a:rPr>
              <a:t>조도 센서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+</a:t>
            </a:r>
            <a:r>
              <a:rPr lang="ko-KR" altLang="en-US" sz="1000" b="1" dirty="0">
                <a:solidFill>
                  <a:schemeClr val="tx1"/>
                </a:solidFill>
              </a:rPr>
              <a:t>블루투스 모듈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51BF3C3-D2C4-449F-A87E-613CCB5D2CDB}"/>
              </a:ext>
            </a:extLst>
          </p:cNvPr>
          <p:cNvSpPr/>
          <p:nvPr/>
        </p:nvSpPr>
        <p:spPr>
          <a:xfrm>
            <a:off x="523156" y="5239834"/>
            <a:ext cx="1483629" cy="73562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Arduino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+</a:t>
            </a:r>
            <a:r>
              <a:rPr lang="ko-KR" altLang="en-US" sz="1000" b="1" dirty="0" err="1">
                <a:solidFill>
                  <a:schemeClr val="tx1"/>
                </a:solidFill>
              </a:rPr>
              <a:t>온습도센서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+</a:t>
            </a:r>
            <a:r>
              <a:rPr lang="ko-KR" altLang="en-US" sz="1000" b="1" dirty="0">
                <a:solidFill>
                  <a:schemeClr val="tx1"/>
                </a:solidFill>
              </a:rPr>
              <a:t> 풍향</a:t>
            </a:r>
            <a:r>
              <a:rPr lang="en-US" altLang="ko-KR" sz="1000" b="1" dirty="0">
                <a:solidFill>
                  <a:schemeClr val="tx1"/>
                </a:solidFill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</a:rPr>
              <a:t>풍속</a:t>
            </a:r>
            <a:r>
              <a:rPr lang="en-US" altLang="ko-KR" sz="1000" b="1" dirty="0">
                <a:solidFill>
                  <a:schemeClr val="tx1"/>
                </a:solidFill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</a:rPr>
              <a:t>강수센서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+</a:t>
            </a:r>
            <a:r>
              <a:rPr lang="ko-KR" altLang="en-US" sz="1000" b="1" dirty="0">
                <a:solidFill>
                  <a:schemeClr val="tx1"/>
                </a:solidFill>
              </a:rPr>
              <a:t>블루투스 모듈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CD2276A-29EF-4616-8BB9-92D9965B60F2}"/>
              </a:ext>
            </a:extLst>
          </p:cNvPr>
          <p:cNvSpPr/>
          <p:nvPr/>
        </p:nvSpPr>
        <p:spPr>
          <a:xfrm>
            <a:off x="2745710" y="5355071"/>
            <a:ext cx="1322234" cy="631577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배터리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+</a:t>
            </a:r>
            <a:r>
              <a:rPr lang="ko-KR" altLang="en-US" sz="1200" b="1" dirty="0">
                <a:solidFill>
                  <a:schemeClr val="tx1"/>
                </a:solidFill>
              </a:rPr>
              <a:t>태양광 발전기</a:t>
            </a: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2A2AD40B-A5D8-4EE3-AEA5-85E11F88E887}"/>
              </a:ext>
            </a:extLst>
          </p:cNvPr>
          <p:cNvSpPr/>
          <p:nvPr/>
        </p:nvSpPr>
        <p:spPr>
          <a:xfrm rot="10800000">
            <a:off x="2003974" y="5541144"/>
            <a:ext cx="682115" cy="300357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8B4A23-A357-413D-804D-968C722CF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66" y="3222613"/>
            <a:ext cx="561868" cy="46332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52D567A-F708-41C5-A0F3-FA4A6DDA5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305" y="4702342"/>
            <a:ext cx="633878" cy="52270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9980D8-8CA2-4223-A001-D75DFACE8750}"/>
              </a:ext>
            </a:extLst>
          </p:cNvPr>
          <p:cNvGrpSpPr/>
          <p:nvPr/>
        </p:nvGrpSpPr>
        <p:grpSpPr>
          <a:xfrm>
            <a:off x="6113515" y="2756495"/>
            <a:ext cx="1486620" cy="2598576"/>
            <a:chOff x="5220072" y="2097060"/>
            <a:chExt cx="2855090" cy="248406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C086601-4526-4C8C-AAED-0F891A3B26FE}"/>
                </a:ext>
              </a:extLst>
            </p:cNvPr>
            <p:cNvSpPr/>
            <p:nvPr/>
          </p:nvSpPr>
          <p:spPr>
            <a:xfrm>
              <a:off x="5220072" y="2097060"/>
              <a:ext cx="2855090" cy="2484068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1E9B97F-4392-4FD6-90AD-E0A2867E493E}"/>
                </a:ext>
              </a:extLst>
            </p:cNvPr>
            <p:cNvSpPr/>
            <p:nvPr/>
          </p:nvSpPr>
          <p:spPr>
            <a:xfrm>
              <a:off x="5233101" y="2117856"/>
              <a:ext cx="2613221" cy="364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+mn-ea"/>
                </a:rPr>
                <a:t>비닐하우스 내부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7101C60-DE65-4508-8056-7BC3734FDC74}"/>
              </a:ext>
            </a:extLst>
          </p:cNvPr>
          <p:cNvSpPr/>
          <p:nvPr/>
        </p:nvSpPr>
        <p:spPr>
          <a:xfrm>
            <a:off x="6273709" y="4602894"/>
            <a:ext cx="1200795" cy="6128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+Arduino</a:t>
            </a:r>
          </a:p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온습도센서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+</a:t>
            </a:r>
            <a:r>
              <a:rPr lang="ko-KR" altLang="en-US" sz="1000" b="1" dirty="0">
                <a:solidFill>
                  <a:schemeClr val="tx1"/>
                </a:solidFill>
              </a:rPr>
              <a:t>블루투스 모듈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223539-F472-4F4D-9464-D455387A136A}"/>
              </a:ext>
            </a:extLst>
          </p:cNvPr>
          <p:cNvSpPr/>
          <p:nvPr/>
        </p:nvSpPr>
        <p:spPr>
          <a:xfrm>
            <a:off x="6265518" y="3884849"/>
            <a:ext cx="1182613" cy="364005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라즈베리파이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농장 </a:t>
            </a:r>
            <a:r>
              <a:rPr lang="en-US" altLang="ko-KR" sz="1200" b="1" dirty="0">
                <a:solidFill>
                  <a:schemeClr val="tx1"/>
                </a:solidFill>
              </a:rPr>
              <a:t>server)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51FBD73-ED9A-45D1-B89E-D5B40394AF9E}"/>
              </a:ext>
            </a:extLst>
          </p:cNvPr>
          <p:cNvCxnSpPr>
            <a:cxnSpLocks/>
          </p:cNvCxnSpPr>
          <p:nvPr/>
        </p:nvCxnSpPr>
        <p:spPr>
          <a:xfrm flipV="1">
            <a:off x="6891402" y="4243447"/>
            <a:ext cx="5320" cy="34916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B34569A-D369-4130-942C-D66C263F6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799" y="3042148"/>
            <a:ext cx="1182613" cy="8362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AB3CE47-8541-49DA-AE69-7B3585B18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7529" y="3718936"/>
            <a:ext cx="1215889" cy="1496842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BF1E20C-B0D0-44D9-AF23-08F7C65CFE4C}"/>
              </a:ext>
            </a:extLst>
          </p:cNvPr>
          <p:cNvSpPr/>
          <p:nvPr/>
        </p:nvSpPr>
        <p:spPr>
          <a:xfrm>
            <a:off x="7751519" y="619977"/>
            <a:ext cx="910662" cy="5172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1960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3CFA-3AC4-CF43-9058-9C383287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연구진행사항</a:t>
            </a:r>
            <a:r>
              <a:rPr lang="en-US" altLang="ko-KR" dirty="0">
                <a:latin typeface="+mn-ea"/>
              </a:rPr>
              <a:t>(3/17) – </a:t>
            </a:r>
            <a:r>
              <a:rPr lang="ko-KR" altLang="en-US" dirty="0" err="1">
                <a:latin typeface="+mn-ea"/>
              </a:rPr>
              <a:t>스마트팜의</a:t>
            </a:r>
            <a:r>
              <a:rPr lang="ko-KR" altLang="en-US" dirty="0">
                <a:latin typeface="+mn-ea"/>
              </a:rPr>
              <a:t> 센서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AE3333-040A-A746-B6FF-CC1AE164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5B76-BF21-4D27-8002-507568C3E27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81F71F-810E-8443-AB86-44616A75A87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kumimoji="1" lang="ko-KR" altLang="en-US" dirty="0" err="1">
                <a:latin typeface="+mj-ea"/>
                <a:ea typeface="+mj-ea"/>
              </a:rPr>
              <a:t>스마트팜</a:t>
            </a:r>
            <a:r>
              <a:rPr kumimoji="1" lang="ko-KR" altLang="en-US" dirty="0">
                <a:latin typeface="+mj-ea"/>
                <a:ea typeface="+mj-ea"/>
              </a:rPr>
              <a:t> 시스템을 구성하는 센서들의 설치목적</a:t>
            </a:r>
            <a:endParaRPr kumimoji="1" lang="en-US" altLang="ko-KR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7FDBE3-075D-46F3-9F90-98E7909E4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176" y="3504447"/>
            <a:ext cx="1440160" cy="1187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1DE247-C177-49C0-8995-6702EFF5A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393" y="2181154"/>
            <a:ext cx="866406" cy="6480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C0AEAB-7CE4-4237-806F-F102EE3FC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722" y="3385976"/>
            <a:ext cx="892975" cy="10093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A2522A-4F45-4C56-A5E9-0A2261F0F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7181" y="2266422"/>
            <a:ext cx="1010931" cy="893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D172A7-028D-4BF9-B925-EC80292B2E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696" y="3729090"/>
            <a:ext cx="1121660" cy="9302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34DA4D-36B9-4BD6-BF89-9DF84233F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1576" y="4836644"/>
            <a:ext cx="1314450" cy="1143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79669E-056C-41D8-8FA8-C1A8BF155F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4171" y="5138169"/>
            <a:ext cx="1521148" cy="1001262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9E31814-22B7-4C6B-8AA3-8146EC0BC266}"/>
              </a:ext>
            </a:extLst>
          </p:cNvPr>
          <p:cNvCxnSpPr>
            <a:cxnSpLocks/>
          </p:cNvCxnSpPr>
          <p:nvPr/>
        </p:nvCxnSpPr>
        <p:spPr>
          <a:xfrm>
            <a:off x="3092555" y="3061775"/>
            <a:ext cx="618132" cy="530631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721CD77-DCCF-42CC-9A23-E8243000DD6B}"/>
              </a:ext>
            </a:extLst>
          </p:cNvPr>
          <p:cNvCxnSpPr>
            <a:cxnSpLocks/>
          </p:cNvCxnSpPr>
          <p:nvPr/>
        </p:nvCxnSpPr>
        <p:spPr>
          <a:xfrm>
            <a:off x="2499084" y="4138071"/>
            <a:ext cx="1186942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0D8C96F-8840-4E40-91F0-23065FC3DFC6}"/>
              </a:ext>
            </a:extLst>
          </p:cNvPr>
          <p:cNvCxnSpPr>
            <a:cxnSpLocks/>
          </p:cNvCxnSpPr>
          <p:nvPr/>
        </p:nvCxnSpPr>
        <p:spPr>
          <a:xfrm flipV="1">
            <a:off x="3425438" y="4683737"/>
            <a:ext cx="570498" cy="454432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05A0FF8-C81E-4376-8866-5E76E32FECD6}"/>
              </a:ext>
            </a:extLst>
          </p:cNvPr>
          <p:cNvCxnSpPr>
            <a:cxnSpLocks/>
          </p:cNvCxnSpPr>
          <p:nvPr/>
        </p:nvCxnSpPr>
        <p:spPr>
          <a:xfrm flipH="1" flipV="1">
            <a:off x="5312977" y="4659329"/>
            <a:ext cx="433202" cy="44074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9C4D97B-A5D9-4845-9A9D-36E422F3BF40}"/>
              </a:ext>
            </a:extLst>
          </p:cNvPr>
          <p:cNvCxnSpPr>
            <a:cxnSpLocks/>
          </p:cNvCxnSpPr>
          <p:nvPr/>
        </p:nvCxnSpPr>
        <p:spPr>
          <a:xfrm flipH="1">
            <a:off x="5559558" y="3971115"/>
            <a:ext cx="919038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7C0AD34-ED6C-4CC1-B5F9-65AD7FFEC4DB}"/>
              </a:ext>
            </a:extLst>
          </p:cNvPr>
          <p:cNvCxnSpPr>
            <a:cxnSpLocks/>
          </p:cNvCxnSpPr>
          <p:nvPr/>
        </p:nvCxnSpPr>
        <p:spPr>
          <a:xfrm flipH="1">
            <a:off x="5203259" y="2950729"/>
            <a:ext cx="649710" cy="47191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620219-8756-4F2B-8FC1-2F529992B668}"/>
              </a:ext>
            </a:extLst>
          </p:cNvPr>
          <p:cNvSpPr/>
          <p:nvPr/>
        </p:nvSpPr>
        <p:spPr>
          <a:xfrm>
            <a:off x="1619329" y="2004282"/>
            <a:ext cx="1524731" cy="313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재배지의 토양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내부 습도측정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54B3C9-8138-4A5F-8C9C-39E53B6445AF}"/>
              </a:ext>
            </a:extLst>
          </p:cNvPr>
          <p:cNvSpPr/>
          <p:nvPr/>
        </p:nvSpPr>
        <p:spPr>
          <a:xfrm>
            <a:off x="856964" y="4680023"/>
            <a:ext cx="1524731" cy="313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재배지의 토양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관정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 내부의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온도 측정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3DE177E-19CC-4E92-B80F-0047E0B3159B}"/>
              </a:ext>
            </a:extLst>
          </p:cNvPr>
          <p:cNvSpPr/>
          <p:nvPr/>
        </p:nvSpPr>
        <p:spPr>
          <a:xfrm>
            <a:off x="2203002" y="5975930"/>
            <a:ext cx="1524731" cy="313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재배지의 햇빛 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투사량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 측정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0AE3A9-C6DB-4019-8FC9-E76F634705BD}"/>
              </a:ext>
            </a:extLst>
          </p:cNvPr>
          <p:cNvSpPr/>
          <p:nvPr/>
        </p:nvSpPr>
        <p:spPr>
          <a:xfrm>
            <a:off x="6438996" y="5886627"/>
            <a:ext cx="1524731" cy="313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백엽상의 전원공급 베터리 잔량 측정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888990B-C64A-416E-B18F-EFB6BB63B322}"/>
              </a:ext>
            </a:extLst>
          </p:cNvPr>
          <p:cNvSpPr/>
          <p:nvPr/>
        </p:nvSpPr>
        <p:spPr>
          <a:xfrm>
            <a:off x="6438996" y="4485952"/>
            <a:ext cx="1524731" cy="313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재배지의 풍향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풍속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강수량 측정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FCADEA5-1973-4529-81EA-CCC381467A1E}"/>
              </a:ext>
            </a:extLst>
          </p:cNvPr>
          <p:cNvSpPr/>
          <p:nvPr/>
        </p:nvSpPr>
        <p:spPr>
          <a:xfrm>
            <a:off x="5756387" y="2915044"/>
            <a:ext cx="1524731" cy="313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재배지 주변 대기의 온도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습도 측정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95D1AD1-E958-4B3B-A026-75C5F7FA9008}"/>
              </a:ext>
            </a:extLst>
          </p:cNvPr>
          <p:cNvSpPr/>
          <p:nvPr/>
        </p:nvSpPr>
        <p:spPr>
          <a:xfrm>
            <a:off x="3357748" y="2501233"/>
            <a:ext cx="2047593" cy="4719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아두이노와</a:t>
            </a:r>
            <a:r>
              <a:rPr lang="ko-KR" altLang="en-US" sz="1200" dirty="0">
                <a:solidFill>
                  <a:schemeClr val="tx1"/>
                </a:solidFill>
              </a:rPr>
              <a:t> 연결해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센서값</a:t>
            </a:r>
            <a:r>
              <a:rPr lang="ko-KR" altLang="en-US" sz="1200" dirty="0">
                <a:solidFill>
                  <a:schemeClr val="tx1"/>
                </a:solidFill>
              </a:rPr>
              <a:t> 획득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4" name="구름 43">
            <a:extLst>
              <a:ext uri="{FF2B5EF4-FFF2-40B4-BE49-F238E27FC236}">
                <a16:creationId xmlns:a16="http://schemas.microsoft.com/office/drawing/2014/main" id="{50F94354-FF4B-456B-AEA2-4BFCCE06099E}"/>
              </a:ext>
            </a:extLst>
          </p:cNvPr>
          <p:cNvSpPr/>
          <p:nvPr/>
        </p:nvSpPr>
        <p:spPr>
          <a:xfrm>
            <a:off x="3382053" y="2051738"/>
            <a:ext cx="1998985" cy="1370901"/>
          </a:xfrm>
          <a:prstGeom prst="cloud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2038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922646-C7E4-41E6-9A92-1D551222A5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0814" y="1158620"/>
            <a:ext cx="8513674" cy="5393452"/>
          </a:xfrm>
        </p:spPr>
        <p:txBody>
          <a:bodyPr>
            <a:normAutofit/>
          </a:bodyPr>
          <a:lstStyle/>
          <a:p>
            <a:r>
              <a:rPr lang="ko-KR" altLang="en-US" sz="2100" dirty="0" err="1">
                <a:latin typeface="+mn-ea"/>
                <a:sym typeface="Wingdings" panose="05000000000000000000" pitchFamily="2" charset="2"/>
              </a:rPr>
              <a:t>아두이노와</a:t>
            </a:r>
            <a:r>
              <a:rPr lang="ko-KR" altLang="en-US" sz="21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2100" dirty="0" err="1">
                <a:latin typeface="+mn-ea"/>
                <a:sym typeface="Wingdings" panose="05000000000000000000" pitchFamily="2" charset="2"/>
              </a:rPr>
              <a:t>라즈베리파이의</a:t>
            </a:r>
            <a:r>
              <a:rPr lang="ko-KR" altLang="en-US" sz="2100" dirty="0">
                <a:latin typeface="+mn-ea"/>
                <a:sym typeface="Wingdings" panose="05000000000000000000" pitchFamily="2" charset="2"/>
              </a:rPr>
              <a:t> 데이터 송수신</a:t>
            </a:r>
            <a:endParaRPr lang="en-US" altLang="ko-KR" sz="2100" dirty="0"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ko-KR" altLang="en-US" sz="2100" dirty="0">
                <a:latin typeface="+mn-ea"/>
                <a:sym typeface="Wingdings" panose="05000000000000000000" pitchFamily="2" charset="2"/>
              </a:rPr>
              <a:t>블루투스의 사용</a:t>
            </a:r>
            <a:endParaRPr lang="en-US" altLang="ko-KR" sz="2100" dirty="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아두이노에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HC-06 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블루투스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통신모듈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연결 </a:t>
            </a:r>
            <a:endParaRPr lang="en-US" altLang="ko-KR" sz="1800" dirty="0">
              <a:latin typeface="+mn-ea"/>
              <a:sym typeface="Wingdings" panose="05000000000000000000" pitchFamily="2" charset="2"/>
            </a:endParaRPr>
          </a:p>
          <a:p>
            <a:pPr lvl="3"/>
            <a:r>
              <a:rPr lang="en-US" altLang="ko-KR" sz="1500" dirty="0">
                <a:latin typeface="+mn-ea"/>
                <a:sym typeface="Wingdings" panose="05000000000000000000" pitchFamily="2" charset="2"/>
              </a:rPr>
              <a:t>TX,RX</a:t>
            </a:r>
            <a:r>
              <a:rPr lang="ko-KR" altLang="en-US" sz="1500" dirty="0">
                <a:latin typeface="+mn-ea"/>
                <a:sym typeface="Wingdings" panose="05000000000000000000" pitchFamily="2" charset="2"/>
              </a:rPr>
              <a:t>핀을 연결한 후 </a:t>
            </a:r>
            <a:r>
              <a:rPr lang="en-US" altLang="ko-KR" sz="1500" dirty="0" err="1">
                <a:latin typeface="+mn-ea"/>
                <a:sym typeface="Wingdings" panose="05000000000000000000" pitchFamily="2" charset="2"/>
              </a:rPr>
              <a:t>softwareSerial.h</a:t>
            </a:r>
            <a:r>
              <a:rPr lang="ko-KR" altLang="en-US" sz="1500" dirty="0">
                <a:latin typeface="+mn-ea"/>
                <a:sym typeface="Wingdings" panose="05000000000000000000" pitchFamily="2" charset="2"/>
              </a:rPr>
              <a:t>라이브러리를 이용 </a:t>
            </a:r>
            <a:endParaRPr lang="en-US" altLang="ko-KR" sz="1500" dirty="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최초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연결시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라즈베리파이의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내장 블루투스 모듈과 각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아두이노의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</a:t>
            </a:r>
            <a:br>
              <a:rPr lang="en-US" altLang="ko-KR" sz="1800" dirty="0">
                <a:latin typeface="+mn-ea"/>
                <a:sym typeface="Wingdings" panose="05000000000000000000" pitchFamily="2" charset="2"/>
              </a:rPr>
            </a:b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블루투스 모듈을 명령어를 통해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페어링</a:t>
            </a:r>
            <a:endParaRPr lang="en-US" altLang="ko-KR" sz="1800" dirty="0">
              <a:latin typeface="+mn-ea"/>
              <a:sym typeface="Wingdings" panose="05000000000000000000" pitchFamily="2" charset="2"/>
            </a:endParaRPr>
          </a:p>
          <a:p>
            <a:pPr marL="594360" lvl="2" indent="0">
              <a:buNone/>
            </a:pPr>
            <a:endParaRPr lang="en-US" altLang="ko-KR" sz="1500" dirty="0">
              <a:latin typeface="+mn-ea"/>
              <a:sym typeface="Wingdings" panose="05000000000000000000" pitchFamily="2" charset="2"/>
            </a:endParaRPr>
          </a:p>
          <a:p>
            <a:pPr marL="594360" lvl="2" indent="0">
              <a:buNone/>
            </a:pPr>
            <a:endParaRPr lang="en-US" altLang="ko-KR" sz="1500" dirty="0">
              <a:latin typeface="+mn-ea"/>
              <a:sym typeface="Wingdings" panose="05000000000000000000" pitchFamily="2" charset="2"/>
            </a:endParaRPr>
          </a:p>
          <a:p>
            <a:pPr marL="594360" lvl="2" indent="0">
              <a:buNone/>
            </a:pPr>
            <a:endParaRPr lang="en-US" altLang="ko-KR" sz="1500" dirty="0">
              <a:latin typeface="+mn-ea"/>
              <a:sym typeface="Wingdings" panose="05000000000000000000" pitchFamily="2" charset="2"/>
            </a:endParaRPr>
          </a:p>
          <a:p>
            <a:pPr marL="594360" lvl="2" indent="0">
              <a:buNone/>
            </a:pPr>
            <a:endParaRPr lang="en-US" altLang="ko-KR" sz="1500" dirty="0">
              <a:latin typeface="+mn-ea"/>
              <a:sym typeface="Wingdings" panose="05000000000000000000" pitchFamily="2" charset="2"/>
            </a:endParaRPr>
          </a:p>
          <a:p>
            <a:pPr marL="594360" lvl="2" indent="0">
              <a:buNone/>
            </a:pPr>
            <a:endParaRPr lang="en-US" altLang="ko-KR" sz="1500" dirty="0">
              <a:latin typeface="+mn-ea"/>
              <a:sym typeface="Wingdings" panose="05000000000000000000" pitchFamily="2" charset="2"/>
            </a:endParaRPr>
          </a:p>
          <a:p>
            <a:pPr marL="594360" lvl="2" indent="0">
              <a:buNone/>
            </a:pPr>
            <a:r>
              <a:rPr lang="en-US" altLang="ko-KR" sz="1000" dirty="0">
                <a:latin typeface="+mn-ea"/>
                <a:sym typeface="Wingdings" panose="05000000000000000000" pitchFamily="2" charset="2"/>
              </a:rPr>
              <a:t>&lt;</a:t>
            </a:r>
            <a:r>
              <a:rPr lang="ko-KR" altLang="en-US" sz="1000" dirty="0" err="1">
                <a:latin typeface="+mn-ea"/>
                <a:sym typeface="Wingdings" panose="05000000000000000000" pitchFamily="2" charset="2"/>
              </a:rPr>
              <a:t>라즈베리파이</a:t>
            </a:r>
            <a:r>
              <a:rPr lang="ko-KR" altLang="en-US" sz="1000" dirty="0">
                <a:latin typeface="+mn-ea"/>
                <a:sym typeface="Wingdings" panose="05000000000000000000" pitchFamily="2" charset="2"/>
              </a:rPr>
              <a:t> 명령창에서의 </a:t>
            </a:r>
            <a:r>
              <a:rPr lang="ko-KR" altLang="en-US" sz="1000" dirty="0" err="1">
                <a:latin typeface="+mn-ea"/>
                <a:sym typeface="Wingdings" panose="05000000000000000000" pitchFamily="2" charset="2"/>
              </a:rPr>
              <a:t>페어링</a:t>
            </a:r>
            <a:r>
              <a:rPr lang="ko-KR" altLang="en-US" sz="1000" dirty="0">
                <a:latin typeface="+mn-ea"/>
                <a:sym typeface="Wingdings" panose="05000000000000000000" pitchFamily="2" charset="2"/>
              </a:rPr>
              <a:t> 과정을 위한 명령어</a:t>
            </a:r>
            <a:r>
              <a:rPr lang="en-US" altLang="ko-KR" sz="1000" dirty="0">
                <a:latin typeface="+mn-ea"/>
                <a:sym typeface="Wingdings" panose="05000000000000000000" pitchFamily="2" charset="2"/>
              </a:rPr>
              <a:t>&gt;</a:t>
            </a:r>
          </a:p>
          <a:p>
            <a:pPr lvl="1"/>
            <a:r>
              <a:rPr lang="en-US" altLang="ko-KR" sz="2100" dirty="0">
                <a:latin typeface="+mn-ea"/>
                <a:sym typeface="Wingdings" panose="05000000000000000000" pitchFamily="2" charset="2"/>
              </a:rPr>
              <a:t>USB</a:t>
            </a:r>
            <a:r>
              <a:rPr lang="ko-KR" altLang="en-US" sz="2100" dirty="0">
                <a:latin typeface="+mn-ea"/>
                <a:sym typeface="Wingdings" panose="05000000000000000000" pitchFamily="2" charset="2"/>
              </a:rPr>
              <a:t>의 사용</a:t>
            </a:r>
            <a:endParaRPr lang="en-US" altLang="ko-KR" sz="2100" dirty="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아두이노를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라즈베리파이의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800" dirty="0" err="1">
                <a:latin typeface="+mn-ea"/>
                <a:sym typeface="Wingdings" panose="05000000000000000000" pitchFamily="2" charset="2"/>
              </a:rPr>
              <a:t>usb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포트에 </a:t>
            </a:r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연결시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/dev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경로에 파일 생성</a:t>
            </a:r>
            <a:endParaRPr lang="en-US" altLang="ko-KR" sz="1800" dirty="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ko-KR" altLang="en-US" sz="1800" dirty="0" err="1">
                <a:latin typeface="+mn-ea"/>
                <a:sym typeface="Wingdings" panose="05000000000000000000" pitchFamily="2" charset="2"/>
              </a:rPr>
              <a:t>아두이노의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 정보를 담고있는 파일로써 통신 경로로 사용가능</a:t>
            </a:r>
            <a:endParaRPr lang="en-US" altLang="ko-KR" sz="1800" dirty="0">
              <a:latin typeface="+mn-ea"/>
              <a:sym typeface="Wingdings" panose="05000000000000000000" pitchFamily="2" charset="2"/>
            </a:endParaRPr>
          </a:p>
          <a:p>
            <a:pPr marL="594360" lvl="2" indent="0">
              <a:buNone/>
            </a:pP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594360" lvl="2" indent="0">
              <a:buNone/>
            </a:pPr>
            <a:endParaRPr lang="en-US" altLang="ko-KR" sz="15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160F1A-C41C-4D03-98F3-D943632C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9" y="152400"/>
            <a:ext cx="8229600" cy="9906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연구진행사항</a:t>
            </a:r>
            <a:r>
              <a:rPr lang="en-US" altLang="ko-KR" dirty="0">
                <a:latin typeface="+mn-ea"/>
              </a:rPr>
              <a:t>(4/17) – </a:t>
            </a:r>
            <a:r>
              <a:rPr lang="ko-KR" altLang="en-US" dirty="0" err="1">
                <a:latin typeface="+mn-ea"/>
              </a:rPr>
              <a:t>스마트팜의</a:t>
            </a:r>
            <a:r>
              <a:rPr lang="ko-KR" altLang="en-US" dirty="0">
                <a:latin typeface="+mn-ea"/>
              </a:rPr>
              <a:t> 센서</a:t>
            </a:r>
            <a:endParaRPr lang="en-US" altLang="ko-KR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67F3A9-18C4-40D3-A0FB-63DC281A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3847" y="6356350"/>
            <a:ext cx="1981200" cy="365760"/>
          </a:xfrm>
        </p:spPr>
        <p:txBody>
          <a:bodyPr/>
          <a:lstStyle/>
          <a:p>
            <a:fld id="{3F6A5B76-BF21-4D27-8002-507568C3E27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F5BECA-2CFB-41A9-85F3-24F344CBB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915" y="3284984"/>
            <a:ext cx="2074965" cy="120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20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>
        <a:noFill/>
        <a:ln>
          <a:noFill/>
        </a:ln>
      </a:spPr>
      <a:bodyPr rtlCol="0" anchor="ctr"/>
      <a:lstStyle>
        <a:defPPr algn="ctr">
          <a:defRPr sz="1200" b="1" dirty="0">
            <a:solidFill>
              <a:schemeClr val="tx1"/>
            </a:solidFill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81006</TotalTime>
  <Words>2714</Words>
  <Application>Microsoft Office PowerPoint</Application>
  <PresentationFormat>화면 슬라이드 쇼(4:3)</PresentationFormat>
  <Paragraphs>712</Paragraphs>
  <Slides>60</Slides>
  <Notes>59</Notes>
  <HiddenSlides>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8" baseType="lpstr">
      <vt:lpstr>돋움</vt:lpstr>
      <vt:lpstr>맑은 고딕</vt:lpstr>
      <vt:lpstr>Agency FB</vt:lpstr>
      <vt:lpstr>Bookman Old Style</vt:lpstr>
      <vt:lpstr>Gill Sans MT</vt:lpstr>
      <vt:lpstr>Wingdings</vt:lpstr>
      <vt:lpstr>Wingdings 3</vt:lpstr>
      <vt:lpstr>원본</vt:lpstr>
      <vt:lpstr>IoT 스마트팜 시스템에 AI 자동관수제어를 적용하기위한 연구</vt:lpstr>
      <vt:lpstr>목차</vt:lpstr>
      <vt:lpstr>연구배경과 목표(1/3) -연구배경</vt:lpstr>
      <vt:lpstr>연구배경과 목표(2/3) -연구배경</vt:lpstr>
      <vt:lpstr>연구배경과 목표(3/3) -연구목표</vt:lpstr>
      <vt:lpstr>연구진행사항(1/17)-Overview</vt:lpstr>
      <vt:lpstr>연구진행사항(2/17) – 스마트팜의 센서</vt:lpstr>
      <vt:lpstr>연구진행사항(3/17) – 스마트팜의 센서</vt:lpstr>
      <vt:lpstr>연구진행사항(4/17) – 스마트팜의 센서</vt:lpstr>
      <vt:lpstr>연구진행사항(5/17) – 스마트팜의 센서</vt:lpstr>
      <vt:lpstr>연구진행사항(6/17) – 스마트팜의 센서</vt:lpstr>
      <vt:lpstr>연구진행사항(7/17) – 릴레이</vt:lpstr>
      <vt:lpstr>연구진행사항(8/17) – 솔레노이드 벨브</vt:lpstr>
      <vt:lpstr>연구진행사항(9/17) – 투광기</vt:lpstr>
      <vt:lpstr>연구진행사항(10/17)-스마트팜 서버구성</vt:lpstr>
      <vt:lpstr>연구진행사항(11/17)-농장의 웹서버</vt:lpstr>
      <vt:lpstr>연구진행사항(11/17)-농장의 웹서버</vt:lpstr>
      <vt:lpstr>연구진행사항(12/17)-농장의 웹서버</vt:lpstr>
      <vt:lpstr>연구진행사항(13/17)-농장의 웹서버</vt:lpstr>
      <vt:lpstr>연구진행사항(14/17)-농장의 웹서버</vt:lpstr>
      <vt:lpstr>연구진행사항(15/17)-항공대 DB서버</vt:lpstr>
      <vt:lpstr>연구진행사항(16/17)-항공대 DB서버</vt:lpstr>
      <vt:lpstr>연구진행사항(17/17)</vt:lpstr>
      <vt:lpstr>추후연구계획(1/1)</vt:lpstr>
      <vt:lpstr>PowerPoint 프레젠테이션</vt:lpstr>
      <vt:lpstr>첨부자료(주요 소스코드)</vt:lpstr>
      <vt:lpstr>첨부자료(주요 소스코드)</vt:lpstr>
      <vt:lpstr>첨부자료(주요 소스코드)</vt:lpstr>
      <vt:lpstr>첨부자료(주요 소스코드)</vt:lpstr>
      <vt:lpstr>첨부자료(주요 소스코드)</vt:lpstr>
      <vt:lpstr>첨부자료(주요 소스코드)</vt:lpstr>
      <vt:lpstr>첨부자료(주요 소스코드)</vt:lpstr>
      <vt:lpstr>첨부자료(주요 소스코드)</vt:lpstr>
      <vt:lpstr>첨부자료(주요 소스코드)</vt:lpstr>
      <vt:lpstr>첨부자료(주요 소스코드)</vt:lpstr>
      <vt:lpstr>첨부자료(주요 소스코드)</vt:lpstr>
      <vt:lpstr>첨부자료(주요 소스코드)</vt:lpstr>
      <vt:lpstr>첨부자료(주요 소스코드)</vt:lpstr>
      <vt:lpstr>첨부자료(주요 소스코드)</vt:lpstr>
      <vt:lpstr>첨부자료(주요 소스코드)</vt:lpstr>
      <vt:lpstr>첨부자료(주요 소스코드)</vt:lpstr>
      <vt:lpstr>첨부자료(주요 소스코드)</vt:lpstr>
      <vt:lpstr>첨부자료(주요 소스코드)</vt:lpstr>
      <vt:lpstr>첨부자료(주요 소스코드)</vt:lpstr>
      <vt:lpstr>첨부자료(주요 소스코드)</vt:lpstr>
      <vt:lpstr>첨부자료(주요 소스코드)</vt:lpstr>
      <vt:lpstr>첨부자료(주요 소스코드)</vt:lpstr>
      <vt:lpstr>첨부자료(주요 소스코드)</vt:lpstr>
      <vt:lpstr>연구진행사항(17/17)- ML기반 관수제어</vt:lpstr>
      <vt:lpstr>연구진행사항(18/17)- ML기반 관수제어</vt:lpstr>
      <vt:lpstr>연구진행사항(19/17)- ML기반 관수제어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모바일 환경에서 사용자 행동 추론에 기반을 둔 개인화 추천서비스</dc:title>
  <dc:creator>임레기</dc:creator>
  <cp:lastModifiedBy>호수영</cp:lastModifiedBy>
  <cp:revision>3591</cp:revision>
  <cp:lastPrinted>2015-11-09T00:26:22Z</cp:lastPrinted>
  <dcterms:created xsi:type="dcterms:W3CDTF">2014-09-22T00:30:08Z</dcterms:created>
  <dcterms:modified xsi:type="dcterms:W3CDTF">2019-12-23T13:10:42Z</dcterms:modified>
</cp:coreProperties>
</file>